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A_F5E532AF.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5_966CC194.xml" ContentType="application/vnd.ms-powerpoint.comments+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4"/>
  </p:sldMasterIdLst>
  <p:notesMasterIdLst>
    <p:notesMasterId r:id="rId26"/>
  </p:notesMasterIdLst>
  <p:sldIdLst>
    <p:sldId id="257" r:id="rId5"/>
    <p:sldId id="258" r:id="rId6"/>
    <p:sldId id="259" r:id="rId7"/>
    <p:sldId id="260" r:id="rId8"/>
    <p:sldId id="262" r:id="rId9"/>
    <p:sldId id="266" r:id="rId10"/>
    <p:sldId id="267" r:id="rId11"/>
    <p:sldId id="273" r:id="rId12"/>
    <p:sldId id="268" r:id="rId13"/>
    <p:sldId id="264" r:id="rId14"/>
    <p:sldId id="265" r:id="rId15"/>
    <p:sldId id="261" r:id="rId16"/>
    <p:sldId id="275" r:id="rId17"/>
    <p:sldId id="279" r:id="rId18"/>
    <p:sldId id="288" r:id="rId19"/>
    <p:sldId id="280" r:id="rId20"/>
    <p:sldId id="289" r:id="rId21"/>
    <p:sldId id="290" r:id="rId22"/>
    <p:sldId id="291" r:id="rId23"/>
    <p:sldId id="272" r:id="rId24"/>
    <p:sldId id="28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E53442C-B1F6-72A1-8F09-6489279AE1A1}" name="Gaddam, Dinesh Chandra" initials="GD" userId="S::g23703589@gwu.edu::68b597cc-1cbe-4f35-9d99-c26d75d48cc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3545CB-C945-635B-DD22-3227CAFBCD8A}" v="84" dt="2024-12-12T01:31:26.667"/>
    <p1510:client id="{585C657A-2909-9BFB-CAC1-ABB89CCE1DF8}" v="46" dt="2024-12-11T21:54:29.680"/>
    <p1510:client id="{AA6E8F0B-3AFF-D385-EC15-83DB7CA3EDB9}" v="121" dt="2024-12-11T20:55:50.291"/>
    <p1510:client id="{C07E8D42-9FBB-C3E7-4317-1B60856D40B5}" v="129" dt="2024-12-11T20:56:14.323"/>
    <p1510:client id="{EA5C62CC-9298-7EA2-74AE-C133806401CC}" v="155" dt="2024-12-11T22:46:53.2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omments/modernComment_105_966CC194.xml><?xml version="1.0" encoding="utf-8"?>
<p188:cmLst xmlns:a="http://schemas.openxmlformats.org/drawingml/2006/main" xmlns:r="http://schemas.openxmlformats.org/officeDocument/2006/relationships" xmlns:p188="http://schemas.microsoft.com/office/powerpoint/2018/8/main">
  <p188:cm id="{E7C79CBD-AC60-4B31-9F60-D0BB7FA6FA2A}" authorId="{0E53442C-B1F6-72A1-8F09-6489279AE1A1}" created="2024-11-30T19:09:52.122">
    <pc:sldMkLst xmlns:pc="http://schemas.microsoft.com/office/powerpoint/2013/main/command">
      <pc:docMk/>
      <pc:sldMk cId="2523709844" sldId="261"/>
    </pc:sldMkLst>
    <p188:txBody>
      <a:bodyPr/>
      <a:lstStyle/>
      <a:p>
        <a:r>
          <a:rPr lang="en-US"/>
          <a:t>answer this graph with gender distribution confirming future</a:t>
        </a:r>
      </a:p>
    </p188:txBody>
  </p188:cm>
</p188:cmLst>
</file>

<file path=ppt/comments/modernComment_10A_F5E532AF.xml><?xml version="1.0" encoding="utf-8"?>
<p188:cmLst xmlns:a="http://schemas.openxmlformats.org/drawingml/2006/main" xmlns:r="http://schemas.openxmlformats.org/officeDocument/2006/relationships" xmlns:p188="http://schemas.microsoft.com/office/powerpoint/2018/8/main">
  <p188:cm id="{82EE5B1A-3377-45A6-94E5-60888ABB2CF4}" authorId="{0E53442C-B1F6-72A1-8F09-6489279AE1A1}" created="2024-11-30T18:14:16.909">
    <ac:deMkLst xmlns:ac="http://schemas.microsoft.com/office/drawing/2013/main/command">
      <pc:docMk xmlns:pc="http://schemas.microsoft.com/office/powerpoint/2013/main/command"/>
      <pc:sldMk xmlns:pc="http://schemas.microsoft.com/office/powerpoint/2013/main/command" cId="4125438639" sldId="266"/>
      <ac:spMk id="3" creationId="{C7BCF9B2-47B4-9EA1-095C-7AFE4BC50C42}"/>
    </ac:deMkLst>
    <p188:txBody>
      <a:bodyPr/>
      <a:lstStyle/>
      <a:p>
        <a:r>
          <a:rPr lang="en-US"/>
          <a:t>We can observe the movement as they come close to the scale of China and India. The graph seems cluttered at some point between 30M-100M.​</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A2055-C58A-4DE9-9C7E-E679C8C315D5}" type="datetimeFigureOut">
              <a:t>12/12/2024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73DB9D-A2EB-4BD9-938D-7D9A4A38C325}" type="slidenum">
              <a:t>‹#›</a:t>
            </a:fld>
            <a:endParaRPr lang="en-US"/>
          </a:p>
        </p:txBody>
      </p:sp>
    </p:spTree>
    <p:extLst>
      <p:ext uri="{BB962C8B-B14F-4D97-AF65-F5344CB8AC3E}">
        <p14:creationId xmlns:p14="http://schemas.microsoft.com/office/powerpoint/2010/main" val="3102179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observe the movement as they come close to the scale of China and India. The graph seems cluttered at some point between 30M-100M.</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1A73DB9D-A2EB-4BD9-938D-7D9A4A38C325}" type="slidenum">
              <a:rPr lang="en-US"/>
              <a:t>6</a:t>
            </a:fld>
            <a:endParaRPr lang="en-US"/>
          </a:p>
        </p:txBody>
      </p:sp>
    </p:spTree>
    <p:extLst>
      <p:ext uri="{BB962C8B-B14F-4D97-AF65-F5344CB8AC3E}">
        <p14:creationId xmlns:p14="http://schemas.microsoft.com/office/powerpoint/2010/main" val="3772808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Reason: High Adult Population, we will address this in next question- (2), with references. On gulf migration.</a:t>
            </a:r>
          </a:p>
        </p:txBody>
      </p:sp>
      <p:sp>
        <p:nvSpPr>
          <p:cNvPr id="4" name="Slide Number Placeholder 3"/>
          <p:cNvSpPr>
            <a:spLocks noGrp="1"/>
          </p:cNvSpPr>
          <p:nvPr>
            <p:ph type="sldNum" sz="quarter" idx="5"/>
          </p:nvPr>
        </p:nvSpPr>
        <p:spPr/>
        <p:txBody>
          <a:bodyPr/>
          <a:lstStyle/>
          <a:p>
            <a:fld id="{1A73DB9D-A2EB-4BD9-938D-7D9A4A38C325}" type="slidenum">
              <a:rPr lang="en-US"/>
              <a:t>8</a:t>
            </a:fld>
            <a:endParaRPr lang="en-US"/>
          </a:p>
        </p:txBody>
      </p:sp>
    </p:spTree>
    <p:extLst>
      <p:ext uri="{BB962C8B-B14F-4D97-AF65-F5344CB8AC3E}">
        <p14:creationId xmlns:p14="http://schemas.microsoft.com/office/powerpoint/2010/main" val="949000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Monaco and Similar Countries (Sweden, UK)</a:t>
            </a:r>
            <a:r>
              <a:rPr lang="en-US"/>
              <a:t>:</a:t>
            </a:r>
          </a:p>
          <a:p>
            <a:r>
              <a:rPr lang="en-US" b="1"/>
              <a:t>Characteristics:</a:t>
            </a:r>
            <a:r>
              <a:rPr lang="en-US"/>
              <a:t> High percentage of senior citizens, low percentage of children, and a moderately high adult population.</a:t>
            </a:r>
            <a:endParaRPr lang="en-US">
              <a:ea typeface="Calibri"/>
              <a:cs typeface="Calibri"/>
            </a:endParaRPr>
          </a:p>
          <a:p>
            <a:r>
              <a:rPr lang="en-US" b="1"/>
              <a:t>Effects:</a:t>
            </a:r>
            <a:endParaRPr lang="en-US"/>
          </a:p>
          <a:p>
            <a:r>
              <a:rPr lang="en-US"/>
              <a:t>Aging populations increase pressure on healthcare and pension systems.</a:t>
            </a:r>
            <a:endParaRPr lang="en-US">
              <a:ea typeface="Calibri"/>
              <a:cs typeface="Calibri"/>
            </a:endParaRPr>
          </a:p>
          <a:p>
            <a:r>
              <a:rPr lang="en-US"/>
              <a:t>Economic growth may rely on highly skilled labor  or burden immigrants to maintain economy</a:t>
            </a:r>
            <a:endParaRPr lang="en-US">
              <a:ea typeface="Calibri"/>
              <a:cs typeface="Calibri"/>
            </a:endParaRPr>
          </a:p>
        </p:txBody>
      </p:sp>
      <p:sp>
        <p:nvSpPr>
          <p:cNvPr id="4" name="Slide Number Placeholder 3"/>
          <p:cNvSpPr>
            <a:spLocks noGrp="1"/>
          </p:cNvSpPr>
          <p:nvPr>
            <p:ph type="sldNum" sz="quarter" idx="5"/>
          </p:nvPr>
        </p:nvSpPr>
        <p:spPr/>
        <p:txBody>
          <a:bodyPr/>
          <a:lstStyle/>
          <a:p>
            <a:fld id="{1A73DB9D-A2EB-4BD9-938D-7D9A4A38C325}" type="slidenum">
              <a:rPr lang="en-US"/>
              <a:t>10</a:t>
            </a:fld>
            <a:endParaRPr lang="en-US"/>
          </a:p>
        </p:txBody>
      </p:sp>
    </p:spTree>
    <p:extLst>
      <p:ext uri="{BB962C8B-B14F-4D97-AF65-F5344CB8AC3E}">
        <p14:creationId xmlns:p14="http://schemas.microsoft.com/office/powerpoint/2010/main" val="3159946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 percentage of children, moderate adult population </a:t>
            </a:r>
          </a:p>
          <a:p>
            <a:r>
              <a:rPr lang="en-US"/>
              <a:t>and a small percentage of senior citizens.</a:t>
            </a:r>
            <a:endParaRPr lang="en-US">
              <a:ea typeface="Calibri"/>
              <a:cs typeface="Calibri"/>
            </a:endParaRPr>
          </a:p>
          <a:p>
            <a:endParaRPr lang="en-US"/>
          </a:p>
          <a:p>
            <a:r>
              <a:rPr lang="en-US"/>
              <a:t>High dependency ratios strain resources like education, health, and food supply. </a:t>
            </a:r>
            <a:endParaRPr lang="en-US">
              <a:ea typeface="Calibri"/>
              <a:cs typeface="Calibri"/>
            </a:endParaRPr>
          </a:p>
          <a:p>
            <a:r>
              <a:rPr lang="en-US"/>
              <a:t>A youthful population creates opportunities for a future workforce, provided investments in education and skills development are made.</a:t>
            </a:r>
            <a:endParaRPr lang="en-US">
              <a:ea typeface="Calibri"/>
              <a:cs typeface="Calibri"/>
            </a:endParaRPr>
          </a:p>
          <a:p>
            <a:r>
              <a:rPr lang="en-US"/>
              <a:t>Economic challenges arise from balancing population growth and available resources.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1A73DB9D-A2EB-4BD9-938D-7D9A4A38C325}" type="slidenum">
              <a:rPr lang="en-US"/>
              <a:t>11</a:t>
            </a:fld>
            <a:endParaRPr lang="en-US"/>
          </a:p>
        </p:txBody>
      </p:sp>
    </p:spTree>
    <p:extLst>
      <p:ext uri="{BB962C8B-B14F-4D97-AF65-F5344CB8AC3E}">
        <p14:creationId xmlns:p14="http://schemas.microsoft.com/office/powerpoint/2010/main" val="3654059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Qatar and Similar Countries (UAE, Singapore):</a:t>
            </a:r>
          </a:p>
          <a:p>
            <a:r>
              <a:rPr lang="en-US"/>
              <a:t>Characteristics: Predominantly adult population, low percentages of children and senior citizens.</a:t>
            </a:r>
          </a:p>
          <a:p>
            <a:pPr marL="171450" indent="-171450">
              <a:buFont typeface="Arial"/>
              <a:buChar char="•"/>
            </a:pPr>
            <a:r>
              <a:rPr lang="en-US"/>
              <a:t>Effects: High chances of population increase and solve the issue of low children. </a:t>
            </a:r>
          </a:p>
          <a:p>
            <a:pPr marL="171450" indent="-171450">
              <a:buFont typeface="Arial"/>
              <a:buChar char="•"/>
            </a:pPr>
            <a:r>
              <a:rPr lang="en-US"/>
              <a:t>Causes population imbalance.</a:t>
            </a:r>
            <a:endParaRPr lang="en-US">
              <a:ea typeface="Calibri"/>
              <a:cs typeface="Calibri"/>
            </a:endParaRPr>
          </a:p>
          <a:p>
            <a:pPr marL="171450" indent="-171450">
              <a:buFont typeface="Arial"/>
              <a:buChar char="•"/>
            </a:pPr>
            <a:r>
              <a:rPr lang="en-US" b="1"/>
              <a:t>Dependence on foreign workers:</a:t>
            </a:r>
            <a:r>
              <a:rPr lang="en-US"/>
              <a:t> The economy and infrastructure heavily rely on workers from other countries.</a:t>
            </a:r>
            <a:endParaRPr lang="en-US">
              <a:ea typeface="Calibri"/>
              <a:cs typeface="Calibri"/>
            </a:endParaRPr>
          </a:p>
          <a:p>
            <a:pPr marL="171450" indent="-171450">
              <a:buFont typeface="Arial"/>
              <a:buChar char="•"/>
            </a:pPr>
            <a:r>
              <a:rPr lang="en-US" b="1"/>
              <a:t>Cultural and demographic challenges:</a:t>
            </a:r>
            <a:r>
              <a:rPr lang="en-US"/>
              <a:t> It's difficult to blend different cultures and ensure the population stays balanced for future needs.</a:t>
            </a:r>
            <a:endParaRPr lang="en-US">
              <a:ea typeface="Calibri"/>
              <a:cs typeface="Calibri"/>
            </a:endParaRPr>
          </a:p>
          <a:p>
            <a:pPr marL="171450" indent="-171450">
              <a:buFont typeface="Arial"/>
              <a:buChar char="•"/>
            </a:pPr>
            <a:r>
              <a:rPr lang="en-US" b="1"/>
              <a:t>Fewer elderly people:</a:t>
            </a:r>
            <a:r>
              <a:rPr lang="en-US"/>
              <a:t> Right now, there’s less spending on older adults, but plans are needed to handle an aging workforce in the future.</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1A73DB9D-A2EB-4BD9-938D-7D9A4A38C325}" type="slidenum">
              <a:rPr lang="en-US"/>
              <a:t>12</a:t>
            </a:fld>
            <a:endParaRPr lang="en-US"/>
          </a:p>
        </p:txBody>
      </p:sp>
    </p:spTree>
    <p:extLst>
      <p:ext uri="{BB962C8B-B14F-4D97-AF65-F5344CB8AC3E}">
        <p14:creationId xmlns:p14="http://schemas.microsoft.com/office/powerpoint/2010/main" val="3793295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1362c7a1a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1362c7a1a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D291B17-9318-49DB-B28B-6E5994AE9581}" type="datetime1">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55403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1840293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194532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49447484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5723814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D291B17-9318-49DB-B28B-6E5994AE9581}" type="datetime1">
              <a:rPr lang="en-US" smtClean="0"/>
              <a:t>12/12/2024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0847339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D291B17-9318-49DB-B28B-6E5994AE9581}" type="datetime1">
              <a:rPr lang="en-US" smtClean="0"/>
              <a:t>12/12/2024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0774996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81219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291B17-9318-49DB-B28B-6E5994AE9581}" type="datetime1">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71609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2_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7" name="Google Shape;17;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926466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78DD82B9-B8EE-4375-B6FF-88FA6ABB15D9}" type="datetime1">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43932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07570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69818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12/12/2024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06523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5DB4ED54-5B5E-4A04-93D3-5772E3CE3818}" type="datetime1">
              <a:rPr lang="en-US" smtClean="0"/>
              <a:t>12/12/2024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752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EDE50D6-574B-40AF-946F-D52A04ADE379}" type="datetime1">
              <a:rPr lang="en-US" smtClean="0"/>
              <a:t>12/12/2024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37602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82884F1-FFEA-405F-9602-3DCA865EDA4E}" type="datetime1">
              <a:rPr lang="en-US" smtClean="0"/>
              <a:t>12/12/2024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289213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12/12/2024</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858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D291B17-9318-49DB-B28B-6E5994AE9581}" type="datetime1">
              <a:rPr lang="en-US" smtClean="0"/>
              <a:t>12/12/2024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2726404816"/>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05_966CC194.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3390/socsci4040940" TargetMode="External"/><Relationship Id="rId2" Type="http://schemas.openxmlformats.org/officeDocument/2006/relationships/hyperlink" Target="https://www.un.org/en/global-issues/ageing" TargetMode="External"/><Relationship Id="rId1" Type="http://schemas.openxmlformats.org/officeDocument/2006/relationships/slideLayout" Target="../slideLayouts/slideLayout7.xml"/><Relationship Id="rId4" Type="http://schemas.openxmlformats.org/officeDocument/2006/relationships/hyperlink" Target="https://www.un.org/development/desa/pd/sites/www.un.org.development.desa.pd/files/undesa_pd_2024_wpa2023-report.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population.un.org/wpp/Download/Standard/Populati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olab.research.google.com/drive/1GaxGQmeq_Bs8_bI7mk_ZCqE-djY51Y0-#scrollTo=5qp61Kq2y9tM&amp;uniqifier=1"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0A_F5E532AF.xm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3">
            <a:duotone>
              <a:prstClr val="black"/>
              <a:schemeClr val="accent5">
                <a:tint val="45000"/>
                <a:satMod val="400000"/>
              </a:schemeClr>
            </a:duotone>
            <a:alphaModFix amt="25000"/>
            <a:extLst>
              <a:ext uri="{28A0092B-C50C-407E-A947-70E740481C1C}">
                <a14:useLocalDpi xmlns:a14="http://schemas.microsoft.com/office/drawing/2010/main" val="0"/>
              </a:ext>
            </a:extLst>
          </a:blip>
          <a:srcRect l="16425" t="9091" r="35898"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1154955" y="1447800"/>
            <a:ext cx="8825658" cy="3329581"/>
          </a:xfrm>
        </p:spPr>
        <p:txBody>
          <a:bodyPr>
            <a:normAutofit/>
          </a:bodyPr>
          <a:lstStyle/>
          <a:p>
            <a:r>
              <a:rPr lang="en-US"/>
              <a:t>World Population Demographics</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1154955" y="4777380"/>
            <a:ext cx="9894916" cy="1672581"/>
          </a:xfrm>
        </p:spPr>
        <p:txBody>
          <a:bodyPr>
            <a:normAutofit/>
          </a:bodyPr>
          <a:lstStyle/>
          <a:p>
            <a:r>
              <a:rPr lang="en-US">
                <a:solidFill>
                  <a:schemeClr val="tx1"/>
                </a:solidFill>
              </a:rPr>
              <a:t>Presentation  by:</a:t>
            </a:r>
          </a:p>
          <a:p>
            <a:r>
              <a:rPr lang="en-US">
                <a:solidFill>
                  <a:schemeClr val="tx1"/>
                </a:solidFill>
              </a:rPr>
              <a:t>Dinesh Chandra Gaddam</a:t>
            </a:r>
          </a:p>
          <a:p>
            <a:r>
              <a:rPr lang="en-US">
                <a:solidFill>
                  <a:schemeClr val="tx1"/>
                </a:solidFill>
              </a:rPr>
              <a:t>Ganesh Kumar </a:t>
            </a:r>
            <a:r>
              <a:rPr lang="en-US" err="1">
                <a:solidFill>
                  <a:schemeClr val="tx1"/>
                </a:solidFill>
              </a:rPr>
              <a:t>Boini</a:t>
            </a:r>
            <a:endParaRPr lang="en-US">
              <a:solidFill>
                <a:schemeClr val="tx1"/>
              </a:solidFill>
            </a:endParaRPr>
          </a:p>
        </p:txBody>
      </p:sp>
      <p:sp>
        <p:nvSpPr>
          <p:cNvPr id="11" name="Rectangle 1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247580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showing different colored lines&#10;&#10;Description automatically generated">
            <a:extLst>
              <a:ext uri="{FF2B5EF4-FFF2-40B4-BE49-F238E27FC236}">
                <a16:creationId xmlns:a16="http://schemas.microsoft.com/office/drawing/2014/main" id="{2F381A60-46F4-C5D9-47F4-64890F6C9C57}"/>
              </a:ext>
            </a:extLst>
          </p:cNvPr>
          <p:cNvPicPr>
            <a:picLocks noChangeAspect="1"/>
          </p:cNvPicPr>
          <p:nvPr/>
        </p:nvPicPr>
        <p:blipFill>
          <a:blip r:embed="rId3"/>
          <a:stretch>
            <a:fillRect/>
          </a:stretch>
        </p:blipFill>
        <p:spPr>
          <a:xfrm>
            <a:off x="1" y="2327326"/>
            <a:ext cx="12191999" cy="4532355"/>
          </a:xfrm>
          <a:prstGeom prst="rect">
            <a:avLst/>
          </a:prstGeom>
        </p:spPr>
      </p:pic>
      <p:sp>
        <p:nvSpPr>
          <p:cNvPr id="3" name="TextBox 2">
            <a:extLst>
              <a:ext uri="{FF2B5EF4-FFF2-40B4-BE49-F238E27FC236}">
                <a16:creationId xmlns:a16="http://schemas.microsoft.com/office/drawing/2014/main" id="{8EB8D976-F92D-06B2-E908-A4358C7CFD7F}"/>
              </a:ext>
            </a:extLst>
          </p:cNvPr>
          <p:cNvSpPr txBox="1"/>
          <p:nvPr/>
        </p:nvSpPr>
        <p:spPr>
          <a:xfrm>
            <a:off x="571499" y="326571"/>
            <a:ext cx="1009045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Monaco and Similar Countries (Sweden, UK)</a:t>
            </a:r>
            <a:r>
              <a:rPr lang="en-US">
                <a:ea typeface="+mn-lt"/>
                <a:cs typeface="+mn-lt"/>
              </a:rPr>
              <a:t>:</a:t>
            </a:r>
            <a:endParaRPr lang="en-US"/>
          </a:p>
          <a:p>
            <a:endParaRPr lang="en-US">
              <a:ea typeface="+mn-lt"/>
              <a:cs typeface="+mn-lt"/>
            </a:endParaRPr>
          </a:p>
          <a:p>
            <a:r>
              <a:rPr lang="en-US" b="1">
                <a:ea typeface="+mn-lt"/>
                <a:cs typeface="+mn-lt"/>
              </a:rPr>
              <a:t>Characteristics:</a:t>
            </a:r>
            <a:r>
              <a:rPr lang="en-US">
                <a:ea typeface="+mn-lt"/>
                <a:cs typeface="+mn-lt"/>
              </a:rPr>
              <a:t> High percentage of senior citizens w.r.t other countries in comparision.</a:t>
            </a:r>
            <a:endParaRPr lang="en-US" err="1"/>
          </a:p>
          <a:p>
            <a:endParaRPr lang="en-US">
              <a:ea typeface="+mn-lt"/>
              <a:cs typeface="+mn-lt"/>
            </a:endParaRPr>
          </a:p>
          <a:p>
            <a:r>
              <a:rPr lang="en-US" b="1">
                <a:ea typeface="+mn-lt"/>
                <a:cs typeface="+mn-lt"/>
              </a:rPr>
              <a:t>Effects: </a:t>
            </a:r>
            <a:r>
              <a:rPr lang="en-US">
                <a:ea typeface="+mn-lt"/>
                <a:cs typeface="+mn-lt"/>
              </a:rPr>
              <a:t>Aging populations increase pressure on resources like healthcare and pension systems.</a:t>
            </a:r>
            <a:endParaRPr lang="en-US"/>
          </a:p>
          <a:p>
            <a:endParaRPr lang="en-US"/>
          </a:p>
          <a:p>
            <a:endParaRPr lang="en-US"/>
          </a:p>
          <a:p>
            <a:endParaRPr lang="en-US"/>
          </a:p>
        </p:txBody>
      </p:sp>
      <p:sp>
        <p:nvSpPr>
          <p:cNvPr id="4" name="Arrow: Down 3">
            <a:extLst>
              <a:ext uri="{FF2B5EF4-FFF2-40B4-BE49-F238E27FC236}">
                <a16:creationId xmlns:a16="http://schemas.microsoft.com/office/drawing/2014/main" id="{B09841EB-803B-370D-6B78-6C5ECDD930EF}"/>
              </a:ext>
            </a:extLst>
          </p:cNvPr>
          <p:cNvSpPr/>
          <p:nvPr/>
        </p:nvSpPr>
        <p:spPr>
          <a:xfrm>
            <a:off x="8767178" y="4106506"/>
            <a:ext cx="198931" cy="31260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Up 4">
            <a:extLst>
              <a:ext uri="{FF2B5EF4-FFF2-40B4-BE49-F238E27FC236}">
                <a16:creationId xmlns:a16="http://schemas.microsoft.com/office/drawing/2014/main" id="{345F0A4A-ACA2-88D6-7FAD-36237BD86551}"/>
              </a:ext>
            </a:extLst>
          </p:cNvPr>
          <p:cNvSpPr/>
          <p:nvPr/>
        </p:nvSpPr>
        <p:spPr>
          <a:xfrm>
            <a:off x="8795597" y="5328511"/>
            <a:ext cx="142093" cy="28418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7052D60-6DB4-5B5A-CBC1-E6821A7A68B3}"/>
              </a:ext>
            </a:extLst>
          </p:cNvPr>
          <p:cNvSpPr txBox="1"/>
          <p:nvPr/>
        </p:nvSpPr>
        <p:spPr>
          <a:xfrm>
            <a:off x="8426153" y="3733831"/>
            <a:ext cx="2401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Transition and Fall</a:t>
            </a:r>
          </a:p>
        </p:txBody>
      </p:sp>
    </p:spTree>
    <p:extLst>
      <p:ext uri="{BB962C8B-B14F-4D97-AF65-F5344CB8AC3E}">
        <p14:creationId xmlns:p14="http://schemas.microsoft.com/office/powerpoint/2010/main" val="314831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a line graph&#10;&#10;Description automatically generated">
            <a:extLst>
              <a:ext uri="{FF2B5EF4-FFF2-40B4-BE49-F238E27FC236}">
                <a16:creationId xmlns:a16="http://schemas.microsoft.com/office/drawing/2014/main" id="{319B8856-02D0-EE74-92CC-24828FE0964F}"/>
              </a:ext>
            </a:extLst>
          </p:cNvPr>
          <p:cNvPicPr>
            <a:picLocks noChangeAspect="1"/>
          </p:cNvPicPr>
          <p:nvPr/>
        </p:nvPicPr>
        <p:blipFill>
          <a:blip r:embed="rId3"/>
          <a:stretch>
            <a:fillRect/>
          </a:stretch>
        </p:blipFill>
        <p:spPr>
          <a:xfrm>
            <a:off x="4762" y="2280466"/>
            <a:ext cx="12192772" cy="4572772"/>
          </a:xfrm>
          <a:prstGeom prst="rect">
            <a:avLst/>
          </a:prstGeom>
        </p:spPr>
      </p:pic>
      <p:sp>
        <p:nvSpPr>
          <p:cNvPr id="2" name="TextBox 1">
            <a:extLst>
              <a:ext uri="{FF2B5EF4-FFF2-40B4-BE49-F238E27FC236}">
                <a16:creationId xmlns:a16="http://schemas.microsoft.com/office/drawing/2014/main" id="{3162C738-018D-8CC2-EBB0-D3640889A416}"/>
              </a:ext>
            </a:extLst>
          </p:cNvPr>
          <p:cNvSpPr txBox="1"/>
          <p:nvPr/>
        </p:nvSpPr>
        <p:spPr>
          <a:xfrm>
            <a:off x="120712" y="5852"/>
            <a:ext cx="1143873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Niger and Similar Countries (Palestine, Marshall Islands):</a:t>
            </a:r>
            <a:endParaRPr lang="en-US" b="1"/>
          </a:p>
          <a:p>
            <a:endParaRPr lang="en-US"/>
          </a:p>
          <a:p>
            <a:r>
              <a:rPr lang="en-US" b="1">
                <a:ea typeface="+mn-lt"/>
                <a:cs typeface="+mn-lt"/>
              </a:rPr>
              <a:t>Characteristics:</a:t>
            </a:r>
            <a:r>
              <a:rPr lang="en-US">
                <a:ea typeface="+mn-lt"/>
                <a:cs typeface="+mn-lt"/>
              </a:rPr>
              <a:t> High percentage of children, moderate adult population </a:t>
            </a:r>
          </a:p>
          <a:p>
            <a:r>
              <a:rPr lang="en-US">
                <a:ea typeface="+mn-lt"/>
                <a:cs typeface="+mn-lt"/>
              </a:rPr>
              <a:t>and a small percentage of senior citizens w.r.t other countries.</a:t>
            </a:r>
            <a:endParaRPr lang="en-US"/>
          </a:p>
          <a:p>
            <a:endParaRPr lang="en-US" b="1">
              <a:ea typeface="+mn-lt"/>
              <a:cs typeface="+mn-lt"/>
            </a:endParaRPr>
          </a:p>
          <a:p>
            <a:r>
              <a:rPr lang="en-US" b="1">
                <a:ea typeface="+mn-lt"/>
                <a:cs typeface="+mn-lt"/>
              </a:rPr>
              <a:t>Effects:</a:t>
            </a:r>
            <a:r>
              <a:rPr lang="en-US">
                <a:ea typeface="+mn-lt"/>
                <a:cs typeface="+mn-lt"/>
              </a:rPr>
              <a:t> High dependency ratios strain resources like education, health, and food supply. </a:t>
            </a:r>
            <a:endParaRPr lang="en-US"/>
          </a:p>
          <a:p>
            <a:r>
              <a:rPr lang="en-US">
                <a:ea typeface="+mn-lt"/>
                <a:cs typeface="+mn-lt"/>
              </a:rPr>
              <a:t>High youth population better Future.</a:t>
            </a:r>
            <a:endParaRPr lang="en-US"/>
          </a:p>
        </p:txBody>
      </p:sp>
    </p:spTree>
    <p:extLst>
      <p:ext uri="{BB962C8B-B14F-4D97-AF65-F5344CB8AC3E}">
        <p14:creationId xmlns:p14="http://schemas.microsoft.com/office/powerpoint/2010/main" val="304575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showing the number of people in the age group&#10;&#10;Description automatically generated">
            <a:extLst>
              <a:ext uri="{FF2B5EF4-FFF2-40B4-BE49-F238E27FC236}">
                <a16:creationId xmlns:a16="http://schemas.microsoft.com/office/drawing/2014/main" id="{3521FBD3-089A-B87F-9F70-16300EA4292A}"/>
              </a:ext>
            </a:extLst>
          </p:cNvPr>
          <p:cNvPicPr>
            <a:picLocks noChangeAspect="1"/>
          </p:cNvPicPr>
          <p:nvPr/>
        </p:nvPicPr>
        <p:blipFill>
          <a:blip r:embed="rId4"/>
          <a:stretch>
            <a:fillRect/>
          </a:stretch>
        </p:blipFill>
        <p:spPr>
          <a:xfrm>
            <a:off x="1" y="2348829"/>
            <a:ext cx="12181702" cy="4511760"/>
          </a:xfrm>
          <a:prstGeom prst="rect">
            <a:avLst/>
          </a:prstGeom>
        </p:spPr>
      </p:pic>
      <p:sp>
        <p:nvSpPr>
          <p:cNvPr id="3" name="TextBox 2">
            <a:extLst>
              <a:ext uri="{FF2B5EF4-FFF2-40B4-BE49-F238E27FC236}">
                <a16:creationId xmlns:a16="http://schemas.microsoft.com/office/drawing/2014/main" id="{A3024E66-15FD-F91F-2F3A-8FA1DE9AACA5}"/>
              </a:ext>
            </a:extLst>
          </p:cNvPr>
          <p:cNvSpPr txBox="1"/>
          <p:nvPr/>
        </p:nvSpPr>
        <p:spPr>
          <a:xfrm>
            <a:off x="12066" y="18098"/>
            <a:ext cx="1078904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Qatar and Similar Countries (UAE, Singapore):</a:t>
            </a:r>
            <a:endParaRPr lang="en-US" b="1"/>
          </a:p>
          <a:p>
            <a:endParaRPr lang="en-US"/>
          </a:p>
          <a:p>
            <a:r>
              <a:rPr lang="en-US" b="1">
                <a:ea typeface="+mn-lt"/>
                <a:cs typeface="+mn-lt"/>
              </a:rPr>
              <a:t>Characteristics:</a:t>
            </a:r>
            <a:r>
              <a:rPr lang="en-US">
                <a:ea typeface="+mn-lt"/>
                <a:cs typeface="+mn-lt"/>
              </a:rPr>
              <a:t> Predominantly adult population, low percentages of children and senior citizens w.r.t other countries .</a:t>
            </a:r>
            <a:endParaRPr lang="en-US"/>
          </a:p>
          <a:p>
            <a:endParaRPr lang="en-US">
              <a:ea typeface="+mn-lt"/>
              <a:cs typeface="+mn-lt"/>
            </a:endParaRPr>
          </a:p>
          <a:p>
            <a:r>
              <a:rPr lang="en-US" b="1">
                <a:ea typeface="+mn-lt"/>
                <a:cs typeface="+mn-lt"/>
              </a:rPr>
              <a:t>Effects:</a:t>
            </a:r>
            <a:r>
              <a:rPr lang="en-US">
                <a:ea typeface="+mn-lt"/>
                <a:cs typeface="+mn-lt"/>
              </a:rPr>
              <a:t> High chances of population increase and solve the issue of low children. </a:t>
            </a:r>
          </a:p>
          <a:p>
            <a:r>
              <a:rPr lang="en-US">
                <a:ea typeface="+mn-lt"/>
                <a:cs typeface="+mn-lt"/>
              </a:rPr>
              <a:t>Causes population imbalance.</a:t>
            </a:r>
            <a:endParaRPr lang="en-US"/>
          </a:p>
        </p:txBody>
      </p:sp>
      <p:sp>
        <p:nvSpPr>
          <p:cNvPr id="6" name="Arrow: Curved Right 5">
            <a:extLst>
              <a:ext uri="{FF2B5EF4-FFF2-40B4-BE49-F238E27FC236}">
                <a16:creationId xmlns:a16="http://schemas.microsoft.com/office/drawing/2014/main" id="{156B9D15-E581-F3B4-FCAF-008C44AAAEEA}"/>
              </a:ext>
            </a:extLst>
          </p:cNvPr>
          <p:cNvSpPr/>
          <p:nvPr/>
        </p:nvSpPr>
        <p:spPr>
          <a:xfrm>
            <a:off x="2207071" y="4603830"/>
            <a:ext cx="289891" cy="289891"/>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descr="A graph with blue and orange dots&#10;&#10;Description automatically generated">
            <a:extLst>
              <a:ext uri="{FF2B5EF4-FFF2-40B4-BE49-F238E27FC236}">
                <a16:creationId xmlns:a16="http://schemas.microsoft.com/office/drawing/2014/main" id="{E1C53F68-7483-8F04-8D8E-E8D6A1C059D7}"/>
              </a:ext>
            </a:extLst>
          </p:cNvPr>
          <p:cNvPicPr>
            <a:picLocks noChangeAspect="1"/>
          </p:cNvPicPr>
          <p:nvPr/>
        </p:nvPicPr>
        <p:blipFill>
          <a:blip r:embed="rId5"/>
          <a:stretch>
            <a:fillRect/>
          </a:stretch>
        </p:blipFill>
        <p:spPr>
          <a:xfrm>
            <a:off x="9353550" y="3962679"/>
            <a:ext cx="2460812" cy="1588435"/>
          </a:xfrm>
          <a:prstGeom prst="rect">
            <a:avLst/>
          </a:prstGeom>
        </p:spPr>
      </p:pic>
    </p:spTree>
    <p:extLst>
      <p:ext uri="{BB962C8B-B14F-4D97-AF65-F5344CB8AC3E}">
        <p14:creationId xmlns:p14="http://schemas.microsoft.com/office/powerpoint/2010/main" val="2523709844"/>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4" name="Picture 3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6" name="Oval 3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8" name="Picture 3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0" name="Picture 3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2" name="Rectangle 4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6"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8" name="Freeform: Shape 47">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3" name="Picture 2" descr="A screenshot of a graph&#10;&#10;Description automatically generated">
            <a:extLst>
              <a:ext uri="{FF2B5EF4-FFF2-40B4-BE49-F238E27FC236}">
                <a16:creationId xmlns:a16="http://schemas.microsoft.com/office/drawing/2014/main" id="{DFE1666C-E204-5CA4-3475-B96A7BABF16C}"/>
              </a:ext>
            </a:extLst>
          </p:cNvPr>
          <p:cNvPicPr>
            <a:picLocks noChangeAspect="1"/>
          </p:cNvPicPr>
          <p:nvPr/>
        </p:nvPicPr>
        <p:blipFill>
          <a:blip r:embed="rId6"/>
          <a:stretch>
            <a:fillRect/>
          </a:stretch>
        </p:blipFill>
        <p:spPr>
          <a:xfrm>
            <a:off x="6093992" y="1794032"/>
            <a:ext cx="5449889" cy="3269933"/>
          </a:xfrm>
          <a:prstGeom prst="rect">
            <a:avLst/>
          </a:prstGeom>
          <a:effectLst/>
        </p:spPr>
      </p:pic>
      <p:sp>
        <p:nvSpPr>
          <p:cNvPr id="50" name="Rectangle 49">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74E22BFD-4D07-297E-483A-F25ACBBFEAA2}"/>
              </a:ext>
            </a:extLst>
          </p:cNvPr>
          <p:cNvSpPr txBox="1"/>
          <p:nvPr/>
        </p:nvSpPr>
        <p:spPr>
          <a:xfrm>
            <a:off x="648931" y="2438400"/>
            <a:ext cx="4166509" cy="378541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ts val="1000"/>
              </a:spcBef>
              <a:buClr>
                <a:schemeClr val="bg2">
                  <a:lumMod val="40000"/>
                  <a:lumOff val="60000"/>
                </a:schemeClr>
              </a:buClr>
              <a:buSzPct val="80000"/>
            </a:pPr>
            <a:r>
              <a:rPr lang="en-US" sz="1500">
                <a:solidFill>
                  <a:srgbClr val="EBEBEB"/>
                </a:solidFill>
                <a:latin typeface="+mj-lt"/>
                <a:ea typeface="+mj-ea"/>
                <a:cs typeface="+mj-cs"/>
              </a:rPr>
              <a:t>3: How do population demographics, such as gender  imbalance ratio and birth estimates, vary across different countries and over time?</a:t>
            </a:r>
            <a:br>
              <a:rPr lang="en-US" sz="1500">
                <a:latin typeface="+mj-lt"/>
                <a:ea typeface="+mj-ea"/>
                <a:cs typeface="+mj-cs"/>
              </a:rPr>
            </a:br>
            <a:r>
              <a:rPr lang="en-US" sz="1500">
                <a:solidFill>
                  <a:srgbClr val="EBEBEB"/>
                </a:solidFill>
                <a:latin typeface="+mj-lt"/>
                <a:ea typeface="+mj-ea"/>
                <a:cs typeface="+mj-cs"/>
              </a:rPr>
              <a:t>​</a:t>
            </a:r>
            <a:endParaRPr lang="en-US">
              <a:ea typeface="+mj-ea"/>
              <a:cs typeface="+mj-cs"/>
            </a:endParaRPr>
          </a:p>
          <a:p>
            <a:pPr marL="285750" indent="-285750">
              <a:lnSpc>
                <a:spcPct val="90000"/>
              </a:lnSpc>
              <a:spcBef>
                <a:spcPts val="1000"/>
              </a:spcBef>
              <a:buClr>
                <a:schemeClr val="bg2">
                  <a:lumMod val="40000"/>
                  <a:lumOff val="60000"/>
                </a:schemeClr>
              </a:buClr>
              <a:buSzPct val="80000"/>
              <a:buFont typeface="Arial"/>
              <a:buChar char="•"/>
            </a:pPr>
            <a:r>
              <a:rPr lang="en-US" sz="1500">
                <a:solidFill>
                  <a:srgbClr val="EBEBEB"/>
                </a:solidFill>
                <a:latin typeface="+mj-lt"/>
                <a:ea typeface="+mj-ea"/>
                <a:cs typeface="+mj-cs"/>
              </a:rPr>
              <a:t>Bar Chart: Gender Ratio by Entity</a:t>
            </a:r>
          </a:p>
          <a:p>
            <a:pPr marL="742950" lvl="1" indent="-285750">
              <a:lnSpc>
                <a:spcPct val="90000"/>
              </a:lnSpc>
              <a:spcBef>
                <a:spcPts val="1000"/>
              </a:spcBef>
              <a:buClr>
                <a:srgbClr val="F7F7F7"/>
              </a:buClr>
              <a:buSzPct val="80000"/>
              <a:buFont typeface="Arial"/>
              <a:buChar char="•"/>
            </a:pPr>
            <a:r>
              <a:rPr lang="en-US" sz="1500">
                <a:solidFill>
                  <a:srgbClr val="EBEBEB"/>
                </a:solidFill>
                <a:latin typeface="+mj-lt"/>
                <a:ea typeface="+mj-ea"/>
                <a:cs typeface="+mj-cs"/>
              </a:rPr>
              <a:t>Countries with the highest gender ratio could indicate societal or cultural factors affecting the male-to-female balance.</a:t>
            </a:r>
          </a:p>
          <a:p>
            <a:pPr marL="742950" lvl="1" indent="-285750">
              <a:lnSpc>
                <a:spcPct val="90000"/>
              </a:lnSpc>
              <a:spcBef>
                <a:spcPts val="1000"/>
              </a:spcBef>
              <a:buClr>
                <a:schemeClr val="bg2">
                  <a:lumMod val="40000"/>
                  <a:lumOff val="60000"/>
                </a:schemeClr>
              </a:buClr>
              <a:buSzPct val="80000"/>
              <a:buFont typeface="Arial" charset="2"/>
              <a:buChar char="•"/>
            </a:pPr>
            <a:r>
              <a:rPr lang="en-US" sz="1500">
                <a:solidFill>
                  <a:srgbClr val="EBEBEB"/>
                </a:solidFill>
                <a:latin typeface="+mj-lt"/>
                <a:ea typeface="+mj-ea"/>
                <a:cs typeface="+mj-cs"/>
              </a:rPr>
              <a:t> potential issues like workforce gaps, social instability, or marriage imbalances in countries with extreme gender ratios.</a:t>
            </a:r>
          </a:p>
          <a:p>
            <a:pPr>
              <a:lnSpc>
                <a:spcPct val="90000"/>
              </a:lnSpc>
              <a:spcBef>
                <a:spcPts val="1000"/>
              </a:spcBef>
              <a:buClr>
                <a:schemeClr val="bg2">
                  <a:lumMod val="40000"/>
                  <a:lumOff val="60000"/>
                </a:schemeClr>
              </a:buClr>
              <a:buSzPct val="80000"/>
              <a:buFont typeface="Arial" charset="2"/>
              <a:buChar char="•"/>
            </a:pPr>
            <a:endParaRPr lang="en-US" sz="1500">
              <a:solidFill>
                <a:srgbClr val="EBEBEB"/>
              </a:solidFill>
              <a:latin typeface="+mj-lt"/>
              <a:ea typeface="+mj-ea"/>
              <a:cs typeface="+mj-cs"/>
            </a:endParaRPr>
          </a:p>
          <a:p>
            <a:pPr>
              <a:lnSpc>
                <a:spcPct val="90000"/>
              </a:lnSpc>
              <a:spcBef>
                <a:spcPts val="1000"/>
              </a:spcBef>
              <a:buClr>
                <a:schemeClr val="bg2">
                  <a:lumMod val="40000"/>
                  <a:lumOff val="60000"/>
                </a:schemeClr>
              </a:buClr>
              <a:buSzPct val="80000"/>
              <a:buFont typeface="Arial" charset="2"/>
              <a:buChar char="•"/>
            </a:pPr>
            <a:endParaRPr lang="en-US" sz="1500">
              <a:solidFill>
                <a:srgbClr val="EBEBEB"/>
              </a:solidFill>
              <a:latin typeface="+mj-lt"/>
              <a:ea typeface="+mj-ea"/>
              <a:cs typeface="+mj-cs"/>
            </a:endParaRPr>
          </a:p>
          <a:p>
            <a:pPr>
              <a:lnSpc>
                <a:spcPct val="90000"/>
              </a:lnSpc>
              <a:spcBef>
                <a:spcPts val="1000"/>
              </a:spcBef>
              <a:buClr>
                <a:schemeClr val="bg2">
                  <a:lumMod val="40000"/>
                  <a:lumOff val="60000"/>
                </a:schemeClr>
              </a:buClr>
              <a:buSzPct val="80000"/>
              <a:buFont typeface="Arial" charset="2"/>
              <a:buChar char="•"/>
            </a:pPr>
            <a:endParaRPr lang="en-US" sz="1500">
              <a:solidFill>
                <a:srgbClr val="EBEBEB"/>
              </a:solidFill>
              <a:latin typeface="+mj-lt"/>
              <a:ea typeface="+mj-ea"/>
              <a:cs typeface="+mj-cs"/>
            </a:endParaRPr>
          </a:p>
          <a:p>
            <a:pPr>
              <a:lnSpc>
                <a:spcPct val="90000"/>
              </a:lnSpc>
              <a:spcBef>
                <a:spcPts val="1000"/>
              </a:spcBef>
              <a:buClr>
                <a:schemeClr val="bg2">
                  <a:lumMod val="40000"/>
                  <a:lumOff val="60000"/>
                </a:schemeClr>
              </a:buClr>
              <a:buSzPct val="80000"/>
              <a:buFont typeface="Arial" charset="2"/>
              <a:buChar char="•"/>
            </a:pPr>
            <a:endParaRPr lang="en-US" sz="1500">
              <a:solidFill>
                <a:srgbClr val="EBEBEB"/>
              </a:solidFill>
              <a:latin typeface="+mj-lt"/>
              <a:ea typeface="+mj-ea"/>
              <a:cs typeface="+mj-cs"/>
            </a:endParaRPr>
          </a:p>
          <a:p>
            <a:pPr>
              <a:lnSpc>
                <a:spcPct val="90000"/>
              </a:lnSpc>
              <a:spcBef>
                <a:spcPts val="1000"/>
              </a:spcBef>
              <a:buClr>
                <a:schemeClr val="bg2">
                  <a:lumMod val="40000"/>
                  <a:lumOff val="60000"/>
                </a:schemeClr>
              </a:buClr>
              <a:buSzPct val="80000"/>
              <a:buFont typeface="Arial" charset="2"/>
              <a:buChar char="•"/>
            </a:pPr>
            <a:endParaRPr lang="en-US" sz="1500">
              <a:solidFill>
                <a:srgbClr val="EBEBEB"/>
              </a:solidFill>
              <a:latin typeface="+mj-lt"/>
              <a:ea typeface="+mj-ea"/>
              <a:cs typeface="+mj-cs"/>
            </a:endParaRPr>
          </a:p>
          <a:p>
            <a:pPr>
              <a:lnSpc>
                <a:spcPct val="90000"/>
              </a:lnSpc>
              <a:spcBef>
                <a:spcPts val="1000"/>
              </a:spcBef>
              <a:buClr>
                <a:schemeClr val="bg2">
                  <a:lumMod val="40000"/>
                  <a:lumOff val="60000"/>
                </a:schemeClr>
              </a:buClr>
              <a:buSzPct val="80000"/>
              <a:buFont typeface="Arial" charset="2"/>
              <a:buChar char="•"/>
            </a:pPr>
            <a:endParaRPr lang="en-US" sz="1500">
              <a:solidFill>
                <a:srgbClr val="EBEBEB"/>
              </a:solidFill>
              <a:latin typeface="+mj-lt"/>
              <a:ea typeface="+mj-ea"/>
              <a:cs typeface="+mj-cs"/>
            </a:endParaRPr>
          </a:p>
          <a:p>
            <a:pPr>
              <a:lnSpc>
                <a:spcPct val="90000"/>
              </a:lnSpc>
              <a:spcBef>
                <a:spcPts val="1000"/>
              </a:spcBef>
              <a:buClr>
                <a:schemeClr val="bg2">
                  <a:lumMod val="40000"/>
                  <a:lumOff val="60000"/>
                </a:schemeClr>
              </a:buClr>
              <a:buSzPct val="80000"/>
              <a:buFont typeface="Arial" charset="2"/>
              <a:buChar char="•"/>
            </a:pPr>
            <a:endParaRPr lang="en-US" sz="1500">
              <a:solidFill>
                <a:srgbClr val="EBEBEB"/>
              </a:solidFill>
              <a:latin typeface="+mj-lt"/>
              <a:ea typeface="+mj-ea"/>
              <a:cs typeface="+mj-cs"/>
            </a:endParaRPr>
          </a:p>
          <a:p>
            <a:pPr>
              <a:lnSpc>
                <a:spcPct val="90000"/>
              </a:lnSpc>
              <a:spcBef>
                <a:spcPts val="1000"/>
              </a:spcBef>
              <a:buClr>
                <a:schemeClr val="bg2">
                  <a:lumMod val="40000"/>
                  <a:lumOff val="60000"/>
                </a:schemeClr>
              </a:buClr>
              <a:buSzPct val="80000"/>
              <a:buFont typeface="Arial" charset="2"/>
              <a:buChar char="•"/>
            </a:pPr>
            <a:endParaRPr lang="en-US" sz="1500">
              <a:solidFill>
                <a:srgbClr val="EBEBEB"/>
              </a:solidFill>
              <a:latin typeface="+mj-lt"/>
              <a:ea typeface="+mj-ea"/>
              <a:cs typeface="+mj-cs"/>
            </a:endParaRPr>
          </a:p>
          <a:p>
            <a:pPr>
              <a:lnSpc>
                <a:spcPct val="90000"/>
              </a:lnSpc>
              <a:spcBef>
                <a:spcPts val="1000"/>
              </a:spcBef>
              <a:buClr>
                <a:schemeClr val="bg2">
                  <a:lumMod val="40000"/>
                  <a:lumOff val="60000"/>
                </a:schemeClr>
              </a:buClr>
              <a:buSzPct val="80000"/>
              <a:buFont typeface="Arial" charset="2"/>
              <a:buChar char="•"/>
            </a:pPr>
            <a:endParaRPr lang="en-US" sz="1500">
              <a:solidFill>
                <a:srgbClr val="EBEBEB"/>
              </a:solidFill>
              <a:latin typeface="+mj-lt"/>
              <a:ea typeface="+mj-ea"/>
              <a:cs typeface="+mj-cs"/>
            </a:endParaRPr>
          </a:p>
          <a:p>
            <a:pPr>
              <a:lnSpc>
                <a:spcPct val="90000"/>
              </a:lnSpc>
              <a:spcBef>
                <a:spcPts val="1000"/>
              </a:spcBef>
              <a:buClr>
                <a:schemeClr val="bg2">
                  <a:lumMod val="40000"/>
                  <a:lumOff val="60000"/>
                </a:schemeClr>
              </a:buClr>
              <a:buSzPct val="80000"/>
              <a:buFont typeface="Arial" charset="2"/>
              <a:buChar char="•"/>
            </a:pPr>
            <a:endParaRPr lang="en-US" sz="1500">
              <a:solidFill>
                <a:srgbClr val="EBEBEB"/>
              </a:solidFill>
              <a:latin typeface="+mj-lt"/>
              <a:ea typeface="+mj-ea"/>
              <a:cs typeface="+mj-cs"/>
            </a:endParaRPr>
          </a:p>
          <a:p>
            <a:pPr>
              <a:lnSpc>
                <a:spcPct val="90000"/>
              </a:lnSpc>
              <a:spcBef>
                <a:spcPts val="1000"/>
              </a:spcBef>
              <a:buClr>
                <a:schemeClr val="bg2">
                  <a:lumMod val="40000"/>
                  <a:lumOff val="60000"/>
                </a:schemeClr>
              </a:buClr>
              <a:buSzPct val="80000"/>
              <a:buFont typeface="Arial" charset="2"/>
              <a:buChar char="•"/>
            </a:pPr>
            <a:endParaRPr lang="en-US" sz="1500">
              <a:solidFill>
                <a:srgbClr val="EBEBEB"/>
              </a:solidFill>
              <a:latin typeface="+mj-lt"/>
              <a:ea typeface="+mj-ea"/>
              <a:cs typeface="+mj-cs"/>
            </a:endParaRPr>
          </a:p>
          <a:p>
            <a:pPr>
              <a:lnSpc>
                <a:spcPct val="90000"/>
              </a:lnSpc>
              <a:spcBef>
                <a:spcPts val="1000"/>
              </a:spcBef>
              <a:buClr>
                <a:schemeClr val="bg2">
                  <a:lumMod val="40000"/>
                  <a:lumOff val="60000"/>
                </a:schemeClr>
              </a:buClr>
              <a:buSzPct val="80000"/>
              <a:buFont typeface="Arial" charset="2"/>
              <a:buChar char="•"/>
            </a:pPr>
            <a:endParaRPr lang="en-US" sz="1500">
              <a:solidFill>
                <a:srgbClr val="EBEBEB"/>
              </a:solidFill>
              <a:latin typeface="+mj-lt"/>
              <a:ea typeface="+mj-ea"/>
              <a:cs typeface="+mj-cs"/>
            </a:endParaRPr>
          </a:p>
          <a:p>
            <a:pPr>
              <a:lnSpc>
                <a:spcPct val="90000"/>
              </a:lnSpc>
              <a:spcBef>
                <a:spcPts val="1000"/>
              </a:spcBef>
              <a:buClr>
                <a:schemeClr val="bg2">
                  <a:lumMod val="40000"/>
                  <a:lumOff val="60000"/>
                </a:schemeClr>
              </a:buClr>
              <a:buSzPct val="80000"/>
              <a:buFont typeface="Arial" charset="2"/>
              <a:buChar char="•"/>
            </a:pPr>
            <a:endParaRPr lang="en-US" sz="1500">
              <a:solidFill>
                <a:srgbClr val="EBEBEB"/>
              </a:solidFill>
              <a:latin typeface="+mj-lt"/>
              <a:ea typeface="+mj-ea"/>
              <a:cs typeface="+mj-cs"/>
            </a:endParaRPr>
          </a:p>
          <a:p>
            <a:pPr>
              <a:lnSpc>
                <a:spcPct val="90000"/>
              </a:lnSpc>
              <a:spcBef>
                <a:spcPts val="1000"/>
              </a:spcBef>
              <a:buClr>
                <a:schemeClr val="bg2">
                  <a:lumMod val="40000"/>
                  <a:lumOff val="60000"/>
                </a:schemeClr>
              </a:buClr>
              <a:buSzPct val="80000"/>
              <a:buFont typeface="Arial" charset="2"/>
              <a:buChar char="•"/>
            </a:pPr>
            <a:endParaRPr lang="en-US" sz="1500">
              <a:solidFill>
                <a:srgbClr val="EBEBEB"/>
              </a:solidFill>
              <a:latin typeface="+mj-lt"/>
              <a:ea typeface="+mj-ea"/>
              <a:cs typeface="+mj-cs"/>
            </a:endParaRPr>
          </a:p>
          <a:p>
            <a:pPr>
              <a:lnSpc>
                <a:spcPct val="90000"/>
              </a:lnSpc>
              <a:spcBef>
                <a:spcPts val="1000"/>
              </a:spcBef>
              <a:buClr>
                <a:schemeClr val="bg2">
                  <a:lumMod val="40000"/>
                  <a:lumOff val="60000"/>
                </a:schemeClr>
              </a:buClr>
              <a:buSzPct val="80000"/>
              <a:buFont typeface="Arial" charset="2"/>
              <a:buChar char="•"/>
            </a:pPr>
            <a:endParaRPr lang="en-US" sz="1500">
              <a:solidFill>
                <a:srgbClr val="EBEBEB"/>
              </a:solidFill>
              <a:latin typeface="+mj-lt"/>
              <a:ea typeface="+mj-ea"/>
              <a:cs typeface="+mj-cs"/>
            </a:endParaRPr>
          </a:p>
          <a:p>
            <a:pPr>
              <a:lnSpc>
                <a:spcPct val="90000"/>
              </a:lnSpc>
              <a:spcBef>
                <a:spcPts val="1000"/>
              </a:spcBef>
              <a:buClr>
                <a:schemeClr val="bg2">
                  <a:lumMod val="40000"/>
                  <a:lumOff val="60000"/>
                </a:schemeClr>
              </a:buClr>
              <a:buSzPct val="80000"/>
              <a:buFont typeface="Arial" charset="2"/>
              <a:buChar char="•"/>
            </a:pPr>
            <a:endParaRPr lang="en-US" sz="1500">
              <a:solidFill>
                <a:srgbClr val="EBEBEB"/>
              </a:solidFill>
              <a:latin typeface="+mj-lt"/>
              <a:ea typeface="+mj-ea"/>
              <a:cs typeface="+mj-cs"/>
            </a:endParaRPr>
          </a:p>
          <a:p>
            <a:pPr>
              <a:lnSpc>
                <a:spcPct val="90000"/>
              </a:lnSpc>
              <a:spcBef>
                <a:spcPts val="1000"/>
              </a:spcBef>
              <a:buClr>
                <a:schemeClr val="bg2">
                  <a:lumMod val="40000"/>
                  <a:lumOff val="60000"/>
                </a:schemeClr>
              </a:buClr>
              <a:buSzPct val="80000"/>
              <a:buFont typeface="Arial" charset="2"/>
              <a:buChar char="•"/>
            </a:pPr>
            <a:endParaRPr lang="en-US" sz="1500">
              <a:solidFill>
                <a:srgbClr val="EBEBEB"/>
              </a:solidFill>
              <a:latin typeface="+mj-lt"/>
              <a:ea typeface="+mj-ea"/>
              <a:cs typeface="+mj-cs"/>
            </a:endParaRPr>
          </a:p>
          <a:p>
            <a:pPr>
              <a:lnSpc>
                <a:spcPct val="90000"/>
              </a:lnSpc>
              <a:spcBef>
                <a:spcPts val="1000"/>
              </a:spcBef>
              <a:buClr>
                <a:schemeClr val="bg2">
                  <a:lumMod val="40000"/>
                  <a:lumOff val="60000"/>
                </a:schemeClr>
              </a:buClr>
              <a:buSzPct val="80000"/>
              <a:buFont typeface="Arial" charset="2"/>
              <a:buChar char="•"/>
            </a:pPr>
            <a:endParaRPr lang="en-US" sz="1500">
              <a:solidFill>
                <a:srgbClr val="EBEBEB"/>
              </a:solidFill>
              <a:latin typeface="+mj-lt"/>
              <a:ea typeface="+mj-ea"/>
              <a:cs typeface="+mj-cs"/>
            </a:endParaRPr>
          </a:p>
        </p:txBody>
      </p:sp>
    </p:spTree>
    <p:extLst>
      <p:ext uri="{BB962C8B-B14F-4D97-AF65-F5344CB8AC3E}">
        <p14:creationId xmlns:p14="http://schemas.microsoft.com/office/powerpoint/2010/main" val="779072400"/>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024E66-15FD-F91F-2F3A-8FA1DE9AACA5}"/>
              </a:ext>
            </a:extLst>
          </p:cNvPr>
          <p:cNvSpPr txBox="1"/>
          <p:nvPr/>
        </p:nvSpPr>
        <p:spPr>
          <a:xfrm>
            <a:off x="12066" y="18098"/>
            <a:ext cx="1078904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 Area Chart: Gender Ratio Over Time</a:t>
            </a:r>
            <a:endParaRPr lang="en-US">
              <a:ea typeface="+mn-lt"/>
              <a:cs typeface="+mn-lt"/>
            </a:endParaRPr>
          </a:p>
          <a:p>
            <a:endParaRPr lang="en-US" b="1"/>
          </a:p>
          <a:p>
            <a:endParaRPr lang="en-US"/>
          </a:p>
          <a:p>
            <a:pPr marL="742950" lvl="1" indent="-285750">
              <a:buFont typeface="Arial"/>
              <a:buChar char="•"/>
            </a:pPr>
            <a:r>
              <a:rPr lang="en-US">
                <a:ea typeface="+mn-lt"/>
                <a:cs typeface="+mn-lt"/>
              </a:rPr>
              <a:t>Long-term impacts: Predict future implications based on current trends, such as potential labor shortages or changes in family structures.</a:t>
            </a:r>
            <a:endParaRPr lang="en-US"/>
          </a:p>
          <a:p>
            <a:endParaRPr lang="en-US"/>
          </a:p>
        </p:txBody>
      </p:sp>
      <p:pic>
        <p:nvPicPr>
          <p:cNvPr id="2" name="Picture 1" descr="A graph of different colored lines">
            <a:extLst>
              <a:ext uri="{FF2B5EF4-FFF2-40B4-BE49-F238E27FC236}">
                <a16:creationId xmlns:a16="http://schemas.microsoft.com/office/drawing/2014/main" id="{4319D5EE-6B78-FC16-FA0A-3692E60B74E7}"/>
              </a:ext>
            </a:extLst>
          </p:cNvPr>
          <p:cNvPicPr>
            <a:picLocks noChangeAspect="1"/>
          </p:cNvPicPr>
          <p:nvPr/>
        </p:nvPicPr>
        <p:blipFill>
          <a:blip r:embed="rId2"/>
          <a:stretch>
            <a:fillRect/>
          </a:stretch>
        </p:blipFill>
        <p:spPr>
          <a:xfrm>
            <a:off x="23513" y="1618906"/>
            <a:ext cx="12160525" cy="5257799"/>
          </a:xfrm>
          <a:prstGeom prst="rect">
            <a:avLst/>
          </a:prstGeom>
        </p:spPr>
      </p:pic>
    </p:spTree>
    <p:extLst>
      <p:ext uri="{BB962C8B-B14F-4D97-AF65-F5344CB8AC3E}">
        <p14:creationId xmlns:p14="http://schemas.microsoft.com/office/powerpoint/2010/main" val="1314374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024E66-15FD-F91F-2F3A-8FA1DE9AACA5}"/>
              </a:ext>
            </a:extLst>
          </p:cNvPr>
          <p:cNvSpPr txBox="1"/>
          <p:nvPr/>
        </p:nvSpPr>
        <p:spPr>
          <a:xfrm>
            <a:off x="12066" y="18098"/>
            <a:ext cx="1078904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Scatter Plot: Gender Ratio Effect on Birth Estimates</a:t>
            </a:r>
            <a:endParaRPr lang="en-US"/>
          </a:p>
          <a:p>
            <a:endParaRPr lang="en-US"/>
          </a:p>
          <a:p>
            <a:endParaRPr lang="en-US">
              <a:ea typeface="+mn-lt"/>
              <a:cs typeface="+mn-lt"/>
            </a:endParaRPr>
          </a:p>
          <a:p>
            <a:r>
              <a:rPr lang="en-US">
                <a:ea typeface="+mn-lt"/>
                <a:cs typeface="+mn-lt"/>
              </a:rPr>
              <a:t>Extreme gender imbalances might influence birth rates, possibly affecting future population growth and societal structure. an aging workforce in the future.</a:t>
            </a:r>
            <a:endParaRPr lang="en-US"/>
          </a:p>
        </p:txBody>
      </p:sp>
      <p:pic>
        <p:nvPicPr>
          <p:cNvPr id="2" name="Picture 1" descr="A graph with colored dots and numbers&#10;&#10;Description automatically generated">
            <a:extLst>
              <a:ext uri="{FF2B5EF4-FFF2-40B4-BE49-F238E27FC236}">
                <a16:creationId xmlns:a16="http://schemas.microsoft.com/office/drawing/2014/main" id="{59DA04CC-5233-32A4-7CC9-7F393B1E6170}"/>
              </a:ext>
            </a:extLst>
          </p:cNvPr>
          <p:cNvPicPr>
            <a:picLocks noChangeAspect="1"/>
          </p:cNvPicPr>
          <p:nvPr/>
        </p:nvPicPr>
        <p:blipFill>
          <a:blip r:embed="rId2"/>
          <a:stretch>
            <a:fillRect/>
          </a:stretch>
        </p:blipFill>
        <p:spPr>
          <a:xfrm>
            <a:off x="11787" y="866383"/>
            <a:ext cx="12178864" cy="5991617"/>
          </a:xfrm>
          <a:prstGeom prst="rect">
            <a:avLst/>
          </a:prstGeom>
        </p:spPr>
      </p:pic>
    </p:spTree>
    <p:extLst>
      <p:ext uri="{BB962C8B-B14F-4D97-AF65-F5344CB8AC3E}">
        <p14:creationId xmlns:p14="http://schemas.microsoft.com/office/powerpoint/2010/main" val="723939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024E66-15FD-F91F-2F3A-8FA1DE9AACA5}"/>
              </a:ext>
            </a:extLst>
          </p:cNvPr>
          <p:cNvSpPr txBox="1"/>
          <p:nvPr/>
        </p:nvSpPr>
        <p:spPr>
          <a:xfrm>
            <a:off x="12066" y="18098"/>
            <a:ext cx="1078904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4.How do birth and death rates impact population growth, and what are the economic implications for countries with varying dependency ratios?</a:t>
            </a:r>
          </a:p>
          <a:p>
            <a:pPr marL="742950" lvl="1" indent="-285750">
              <a:buFont typeface="Arial,Sans-Serif"/>
              <a:buChar char="•"/>
            </a:pPr>
            <a:endParaRPr lang="en-US"/>
          </a:p>
          <a:p>
            <a:endParaRPr lang="en-US" b="1">
              <a:ea typeface="+mn-lt"/>
              <a:cs typeface="+mn-lt"/>
            </a:endParaRPr>
          </a:p>
          <a:p>
            <a:endParaRPr lang="en-US"/>
          </a:p>
          <a:p>
            <a:endParaRPr lang="en-US"/>
          </a:p>
        </p:txBody>
      </p:sp>
      <p:pic>
        <p:nvPicPr>
          <p:cNvPr id="2" name="Picture 1" descr="A graph of different colored bars&#10;&#10;Description automatically generated">
            <a:extLst>
              <a:ext uri="{FF2B5EF4-FFF2-40B4-BE49-F238E27FC236}">
                <a16:creationId xmlns:a16="http://schemas.microsoft.com/office/drawing/2014/main" id="{47407B7A-BD16-683C-7E8A-FE50EA2F6287}"/>
              </a:ext>
            </a:extLst>
          </p:cNvPr>
          <p:cNvPicPr>
            <a:picLocks noChangeAspect="1"/>
          </p:cNvPicPr>
          <p:nvPr/>
        </p:nvPicPr>
        <p:blipFill>
          <a:blip r:embed="rId2"/>
          <a:stretch>
            <a:fillRect/>
          </a:stretch>
        </p:blipFill>
        <p:spPr>
          <a:xfrm>
            <a:off x="-11372" y="1484357"/>
            <a:ext cx="12198236" cy="5373205"/>
          </a:xfrm>
          <a:prstGeom prst="rect">
            <a:avLst/>
          </a:prstGeom>
        </p:spPr>
      </p:pic>
    </p:spTree>
    <p:extLst>
      <p:ext uri="{BB962C8B-B14F-4D97-AF65-F5344CB8AC3E}">
        <p14:creationId xmlns:p14="http://schemas.microsoft.com/office/powerpoint/2010/main" val="2545455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 name="Picture 1" descr="A graph of different colored lines&#10;&#10;Description automatically generated">
            <a:extLst>
              <a:ext uri="{FF2B5EF4-FFF2-40B4-BE49-F238E27FC236}">
                <a16:creationId xmlns:a16="http://schemas.microsoft.com/office/drawing/2014/main" id="{4F730468-BDCF-C650-194F-7189E3917D18}"/>
              </a:ext>
            </a:extLst>
          </p:cNvPr>
          <p:cNvPicPr>
            <a:picLocks noChangeAspect="1"/>
          </p:cNvPicPr>
          <p:nvPr/>
        </p:nvPicPr>
        <p:blipFill>
          <a:blip r:embed="rId3"/>
          <a:stretch>
            <a:fillRect/>
          </a:stretch>
        </p:blipFill>
        <p:spPr>
          <a:xfrm>
            <a:off x="2" y="-10386"/>
            <a:ext cx="12191997" cy="6754364"/>
          </a:xfrm>
          <a:prstGeom prst="rect">
            <a:avLst/>
          </a:prstGeom>
        </p:spPr>
      </p:pic>
    </p:spTree>
    <p:extLst>
      <p:ext uri="{BB962C8B-B14F-4D97-AF65-F5344CB8AC3E}">
        <p14:creationId xmlns:p14="http://schemas.microsoft.com/office/powerpoint/2010/main" val="1783468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024E66-15FD-F91F-2F3A-8FA1DE9AACA5}"/>
              </a:ext>
            </a:extLst>
          </p:cNvPr>
          <p:cNvSpPr txBox="1"/>
          <p:nvPr/>
        </p:nvSpPr>
        <p:spPr>
          <a:xfrm>
            <a:off x="397661" y="710379"/>
            <a:ext cx="7167886" cy="576225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Bef>
                <a:spcPts val="1000"/>
              </a:spcBef>
              <a:buClr>
                <a:schemeClr val="bg2">
                  <a:lumMod val="40000"/>
                  <a:lumOff val="60000"/>
                </a:schemeClr>
              </a:buClr>
              <a:buSzPct val="80000"/>
            </a:pPr>
            <a:endParaRPr lang="en-US" b="1">
              <a:ea typeface="+mj-ea"/>
              <a:cs typeface="+mj-cs"/>
            </a:endParaRPr>
          </a:p>
          <a:p>
            <a:pPr>
              <a:lnSpc>
                <a:spcPct val="90000"/>
              </a:lnSpc>
              <a:spcBef>
                <a:spcPts val="1000"/>
              </a:spcBef>
              <a:buClr>
                <a:schemeClr val="bg2">
                  <a:lumMod val="40000"/>
                  <a:lumOff val="60000"/>
                </a:schemeClr>
              </a:buClr>
              <a:buSzPct val="80000"/>
              <a:buFont typeface="Wingdings 3" charset="2"/>
              <a:buChar char=""/>
            </a:pPr>
            <a:endParaRPr lang="en-US">
              <a:latin typeface="+mj-lt"/>
              <a:ea typeface="+mj-ea"/>
              <a:cs typeface="+mj-cs"/>
            </a:endParaRPr>
          </a:p>
          <a:p>
            <a:pPr>
              <a:lnSpc>
                <a:spcPct val="90000"/>
              </a:lnSpc>
              <a:spcBef>
                <a:spcPts val="1000"/>
              </a:spcBef>
              <a:buClr>
                <a:schemeClr val="bg2">
                  <a:lumMod val="40000"/>
                  <a:lumOff val="60000"/>
                </a:schemeClr>
              </a:buClr>
              <a:buSzPct val="80000"/>
            </a:pPr>
            <a:r>
              <a:rPr lang="en-US">
                <a:latin typeface="+mj-lt"/>
                <a:ea typeface="+mj-ea"/>
                <a:cs typeface="+mj-cs"/>
              </a:rPr>
              <a:t>High Birth Rate + Low Death Rate:</a:t>
            </a:r>
          </a:p>
          <a:p>
            <a:pPr marL="742950" lvl="1" indent="-285750">
              <a:lnSpc>
                <a:spcPct val="90000"/>
              </a:lnSpc>
              <a:spcBef>
                <a:spcPts val="1000"/>
              </a:spcBef>
              <a:buClr>
                <a:schemeClr val="bg2">
                  <a:lumMod val="40000"/>
                  <a:lumOff val="60000"/>
                </a:schemeClr>
              </a:buClr>
              <a:buSzPct val="80000"/>
              <a:buFont typeface="Arial"/>
              <a:buChar char="•"/>
            </a:pPr>
            <a:r>
              <a:rPr lang="en-US">
                <a:latin typeface="+mj-lt"/>
                <a:ea typeface="+mj-ea"/>
                <a:cs typeface="+mj-cs"/>
              </a:rPr>
              <a:t>Rapid population growth, leading to increased demand for education, healthcare, and infrastructure.</a:t>
            </a:r>
          </a:p>
          <a:p>
            <a:pPr marL="742950" lvl="1" indent="-285750">
              <a:lnSpc>
                <a:spcPct val="90000"/>
              </a:lnSpc>
              <a:spcBef>
                <a:spcPts val="1000"/>
              </a:spcBef>
              <a:buClr>
                <a:schemeClr val="bg2">
                  <a:lumMod val="40000"/>
                  <a:lumOff val="60000"/>
                </a:schemeClr>
              </a:buClr>
              <a:buSzPct val="80000"/>
              <a:buFont typeface="Arial" charset="2"/>
              <a:buChar char="•"/>
            </a:pPr>
            <a:r>
              <a:rPr lang="en-US">
                <a:latin typeface="+mj-lt"/>
                <a:ea typeface="+mj-ea"/>
                <a:cs typeface="+mj-cs"/>
              </a:rPr>
              <a:t>Economic opportunities but also potential challenges like overpopulation and resource strain.</a:t>
            </a:r>
          </a:p>
          <a:p>
            <a:pPr marL="742950" lvl="1" indent="-285750">
              <a:lnSpc>
                <a:spcPct val="90000"/>
              </a:lnSpc>
              <a:spcBef>
                <a:spcPts val="1000"/>
              </a:spcBef>
              <a:buClr>
                <a:schemeClr val="bg2">
                  <a:lumMod val="40000"/>
                  <a:lumOff val="60000"/>
                </a:schemeClr>
              </a:buClr>
              <a:buSzPct val="80000"/>
              <a:buFont typeface="Arial" charset="2"/>
              <a:buChar char="•"/>
            </a:pPr>
            <a:endParaRPr lang="en-US">
              <a:latin typeface="+mj-lt"/>
              <a:ea typeface="+mj-ea"/>
              <a:cs typeface="+mj-cs"/>
            </a:endParaRPr>
          </a:p>
          <a:p>
            <a:pPr>
              <a:lnSpc>
                <a:spcPct val="90000"/>
              </a:lnSpc>
              <a:spcBef>
                <a:spcPts val="1000"/>
              </a:spcBef>
              <a:buClr>
                <a:schemeClr val="bg2">
                  <a:lumMod val="40000"/>
                  <a:lumOff val="60000"/>
                </a:schemeClr>
              </a:buClr>
              <a:buSzPct val="80000"/>
            </a:pPr>
            <a:r>
              <a:rPr lang="en-US">
                <a:latin typeface="+mj-lt"/>
                <a:ea typeface="+mj-ea"/>
                <a:cs typeface="+mj-cs"/>
              </a:rPr>
              <a:t>Low Birth Rate + High Death Rate:</a:t>
            </a:r>
          </a:p>
          <a:p>
            <a:pPr marL="742950" lvl="1" indent="-285750">
              <a:lnSpc>
                <a:spcPct val="90000"/>
              </a:lnSpc>
              <a:spcBef>
                <a:spcPts val="1000"/>
              </a:spcBef>
              <a:buClr>
                <a:schemeClr val="bg2">
                  <a:lumMod val="40000"/>
                  <a:lumOff val="60000"/>
                </a:schemeClr>
              </a:buClr>
              <a:buSzPct val="80000"/>
              <a:buFont typeface="Arial" charset="2"/>
              <a:buChar char="•"/>
            </a:pPr>
            <a:r>
              <a:rPr lang="en-US">
                <a:latin typeface="+mj-lt"/>
                <a:ea typeface="+mj-ea"/>
                <a:cs typeface="+mj-cs"/>
              </a:rPr>
              <a:t>Population decline, affecting the workforce and economic growth.   </a:t>
            </a:r>
          </a:p>
          <a:p>
            <a:pPr marL="742950" lvl="1" indent="-285750">
              <a:lnSpc>
                <a:spcPct val="90000"/>
              </a:lnSpc>
              <a:spcBef>
                <a:spcPts val="1000"/>
              </a:spcBef>
              <a:buClr>
                <a:schemeClr val="bg2">
                  <a:lumMod val="40000"/>
                  <a:lumOff val="60000"/>
                </a:schemeClr>
              </a:buClr>
              <a:buSzPct val="80000"/>
              <a:buFont typeface="Arial" charset="2"/>
              <a:buChar char="•"/>
            </a:pPr>
            <a:r>
              <a:rPr lang="en-US">
                <a:latin typeface="+mj-lt"/>
                <a:ea typeface="+mj-ea"/>
                <a:cs typeface="+mj-cs"/>
              </a:rPr>
              <a:t>Increased aging population, impacting pension systems and healthcare.</a:t>
            </a:r>
          </a:p>
          <a:p>
            <a:pPr lvl="1">
              <a:lnSpc>
                <a:spcPct val="90000"/>
              </a:lnSpc>
              <a:spcBef>
                <a:spcPts val="1000"/>
              </a:spcBef>
              <a:buClr>
                <a:schemeClr val="bg2">
                  <a:lumMod val="40000"/>
                  <a:lumOff val="60000"/>
                </a:schemeClr>
              </a:buClr>
              <a:buSzPct val="80000"/>
              <a:buFont typeface="Arial" charset="2"/>
              <a:buChar char="•"/>
            </a:pPr>
            <a:endParaRPr lang="en-US">
              <a:latin typeface="+mj-lt"/>
              <a:ea typeface="+mj-ea"/>
              <a:cs typeface="+mj-cs"/>
            </a:endParaRPr>
          </a:p>
          <a:p>
            <a:pPr>
              <a:lnSpc>
                <a:spcPct val="90000"/>
              </a:lnSpc>
              <a:spcBef>
                <a:spcPts val="1000"/>
              </a:spcBef>
              <a:buClr>
                <a:schemeClr val="bg2">
                  <a:lumMod val="40000"/>
                  <a:lumOff val="60000"/>
                </a:schemeClr>
              </a:buClr>
              <a:buSzPct val="80000"/>
            </a:pPr>
            <a:r>
              <a:rPr lang="en-US">
                <a:latin typeface="+mj-lt"/>
                <a:ea typeface="+mj-ea"/>
                <a:cs typeface="+mj-cs"/>
              </a:rPr>
              <a:t>     I</a:t>
            </a:r>
          </a:p>
        </p:txBody>
      </p:sp>
    </p:spTree>
    <p:extLst>
      <p:ext uri="{BB962C8B-B14F-4D97-AF65-F5344CB8AC3E}">
        <p14:creationId xmlns:p14="http://schemas.microsoft.com/office/powerpoint/2010/main" val="3585199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E39F-F49F-85E9-622B-00BEC6938744}"/>
              </a:ext>
            </a:extLst>
          </p:cNvPr>
          <p:cNvSpPr>
            <a:spLocks noGrp="1"/>
          </p:cNvSpPr>
          <p:nvPr>
            <p:ph type="title"/>
          </p:nvPr>
        </p:nvSpPr>
        <p:spPr>
          <a:xfrm>
            <a:off x="646111" y="452718"/>
            <a:ext cx="9404723" cy="568275"/>
          </a:xfrm>
        </p:spPr>
        <p:txBody>
          <a:bodyPr/>
          <a:lstStyle/>
          <a:p>
            <a:r>
              <a:rPr lang="en-US"/>
              <a:t>Conclusions</a:t>
            </a:r>
          </a:p>
        </p:txBody>
      </p:sp>
      <p:sp>
        <p:nvSpPr>
          <p:cNvPr id="3" name="Content Placeholder 2">
            <a:extLst>
              <a:ext uri="{FF2B5EF4-FFF2-40B4-BE49-F238E27FC236}">
                <a16:creationId xmlns:a16="http://schemas.microsoft.com/office/drawing/2014/main" id="{8129B27D-0331-D3DD-AFDC-36C56BDE71B0}"/>
              </a:ext>
            </a:extLst>
          </p:cNvPr>
          <p:cNvSpPr>
            <a:spLocks noGrp="1"/>
          </p:cNvSpPr>
          <p:nvPr>
            <p:ph idx="1"/>
          </p:nvPr>
        </p:nvSpPr>
        <p:spPr>
          <a:xfrm>
            <a:off x="1103312" y="1280110"/>
            <a:ext cx="8946541" cy="4968289"/>
          </a:xfrm>
        </p:spPr>
        <p:txBody>
          <a:bodyPr vert="horz" lIns="91440" tIns="45720" rIns="91440" bIns="45720" rtlCol="0" anchor="t">
            <a:normAutofit/>
          </a:bodyPr>
          <a:lstStyle/>
          <a:p>
            <a:pPr>
              <a:buAutoNum type="arabicPeriod"/>
            </a:pPr>
            <a:endParaRPr lang="en-US" sz="1400">
              <a:ea typeface="+mj-lt"/>
              <a:cs typeface="+mj-lt"/>
            </a:endParaRPr>
          </a:p>
          <a:p>
            <a:pPr>
              <a:buClr>
                <a:srgbClr val="8AD0D6"/>
              </a:buClr>
              <a:buAutoNum type="arabicPeriod"/>
            </a:pPr>
            <a:r>
              <a:rPr lang="en-US" sz="1600">
                <a:ea typeface="+mj-lt"/>
                <a:cs typeface="+mj-lt"/>
              </a:rPr>
              <a:t>Rapid growth observed in developing countries like India and Nigeria, driven by high fertility rates and improved healthcare</a:t>
            </a:r>
          </a:p>
          <a:p>
            <a:pPr>
              <a:buClr>
                <a:srgbClr val="8AD0D6"/>
              </a:buClr>
              <a:buAutoNum type="arabicPeriod"/>
            </a:pPr>
            <a:r>
              <a:rPr lang="en-US" sz="1600">
                <a:ea typeface="+mj-lt"/>
                <a:cs typeface="+mj-lt"/>
              </a:rPr>
              <a:t>Developed nations like Japan and parts of Europe show stagnation or decline due to aging populations and low birth rates.</a:t>
            </a:r>
          </a:p>
          <a:p>
            <a:pPr>
              <a:buClr>
                <a:srgbClr val="8AD0D6"/>
              </a:buClr>
              <a:buAutoNum type="arabicPeriod"/>
            </a:pPr>
            <a:r>
              <a:rPr lang="en-US" sz="1600">
                <a:ea typeface="+mj-lt"/>
                <a:cs typeface="+mj-lt"/>
              </a:rPr>
              <a:t>Diverse age distributions highlight youth-driven populations in Africa, adult-dominated Gulf countries, and aging societies in developed nations.</a:t>
            </a:r>
          </a:p>
          <a:p>
            <a:pPr>
              <a:buClr>
                <a:srgbClr val="8AD0D6"/>
              </a:buClr>
              <a:buAutoNum type="arabicPeriod"/>
            </a:pPr>
            <a:r>
              <a:rPr lang="en-US" sz="1600">
                <a:ea typeface="+mj-lt"/>
                <a:cs typeface="+mj-lt"/>
              </a:rPr>
              <a:t> Countries with skewed gender imbalance ratios (e.g., UAE) face workforce and social stability challenges, underscoring the need for balanced migration and social policies.</a:t>
            </a:r>
          </a:p>
          <a:p>
            <a:pPr>
              <a:buAutoNum type="arabicPeriod"/>
            </a:pPr>
            <a:r>
              <a:rPr lang="en-US" sz="1600">
                <a:ea typeface="+mj-lt"/>
                <a:cs typeface="+mj-lt"/>
              </a:rPr>
              <a:t> High dependency ratios in developing nations indicate stress on resources, whereas lower ratios in developed regions suggest economic opportunities but potential labor shortages due to declining youth populations. </a:t>
            </a:r>
          </a:p>
          <a:p>
            <a:pPr>
              <a:buClr>
                <a:srgbClr val="8AD0D6"/>
              </a:buClr>
              <a:buAutoNum type="arabicPeriod"/>
            </a:pPr>
            <a:endParaRPr lang="en-US">
              <a:latin typeface="Century Gothic"/>
              <a:cs typeface="Times New Roman"/>
            </a:endParaRPr>
          </a:p>
          <a:p>
            <a:pPr>
              <a:buClr>
                <a:srgbClr val="8AD0D6"/>
              </a:buClr>
              <a:buAutoNum type="arabicPeriod"/>
            </a:pPr>
            <a:endParaRPr lang="en-US">
              <a:latin typeface="Times New Roman"/>
              <a:cs typeface="Times New Roman"/>
            </a:endParaRPr>
          </a:p>
          <a:p>
            <a:pPr>
              <a:buClr>
                <a:srgbClr val="8AD0D6"/>
              </a:buClr>
              <a:buAutoNum type="arabicPeriod"/>
            </a:pPr>
            <a:endParaRPr lang="en-US">
              <a:latin typeface="Times New Roman"/>
              <a:cs typeface="Times New Roman"/>
            </a:endParaRPr>
          </a:p>
        </p:txBody>
      </p:sp>
    </p:spTree>
    <p:extLst>
      <p:ext uri="{BB962C8B-B14F-4D97-AF65-F5344CB8AC3E}">
        <p14:creationId xmlns:p14="http://schemas.microsoft.com/office/powerpoint/2010/main" val="990621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40A6183-EF4D-142D-017C-818421773727}"/>
              </a:ext>
            </a:extLst>
          </p:cNvPr>
          <p:cNvSpPr>
            <a:spLocks noChangeArrowheads="1"/>
          </p:cNvSpPr>
          <p:nvPr/>
        </p:nvSpPr>
        <p:spPr bwMode="auto">
          <a:xfrm>
            <a:off x="119743" y="157761"/>
            <a:ext cx="12192000" cy="5109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p>
          <a:p>
            <a:pPr defTabSz="914400" eaLnBrk="0" fontAlgn="base" hangingPunct="0">
              <a:spcBef>
                <a:spcPct val="0"/>
              </a:spcBef>
              <a:spcAft>
                <a:spcPct val="0"/>
              </a:spcAft>
            </a:pPr>
            <a:endParaRPr lang="en-US" altLang="en-US" sz="2800" b="1"/>
          </a:p>
          <a:p>
            <a:pPr marL="0" marR="0" lvl="0" indent="0" algn="l" defTabSz="914400">
              <a:lnSpc>
                <a:spcPct val="100000"/>
              </a:lnSpc>
              <a:spcBef>
                <a:spcPct val="0"/>
              </a:spcBef>
              <a:spcAft>
                <a:spcPct val="0"/>
              </a:spcAft>
              <a:buClrTx/>
              <a:buSzTx/>
              <a:buFontTx/>
              <a:buNone/>
              <a:tabLst/>
            </a:pPr>
            <a:r>
              <a:rPr kumimoji="0" lang="en-US" altLang="en-US" sz="2800" b="1" i="0" u="none" strike="noStrike" cap="none" normalizeH="0" baseline="0">
                <a:ln>
                  <a:noFill/>
                </a:ln>
                <a:effectLst/>
              </a:rPr>
              <a:t>Content:</a:t>
            </a:r>
            <a:endParaRPr lang="en-US" altLang="en-US" i="0" u="none" strike="noStrike" cap="none" normalizeH="0" baseline="0">
              <a:ln>
                <a:noFill/>
              </a:ln>
              <a:effectLst/>
            </a:endParaRPr>
          </a:p>
          <a:p>
            <a:pPr marL="0" marR="0" lvl="0" indent="0" algn="l" defTabSz="914400" rtl="0" eaLnBrk="0" fontAlgn="base" latinLnBrk="0" hangingPunct="0">
              <a:lnSpc>
                <a:spcPct val="100000"/>
              </a:lnSpc>
              <a:spcBef>
                <a:spcPct val="0"/>
              </a:spcBef>
              <a:spcAft>
                <a:spcPct val="0"/>
              </a:spcAft>
              <a:buClrTx/>
              <a:buSzTx/>
              <a:tabLst/>
            </a:pPr>
            <a:r>
              <a:rPr lang="en-US" altLang="en-US" sz="2400" b="1"/>
              <a: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100" b="0" i="0" u="none" strike="noStrike" cap="none" normalizeH="0" baseline="0">
                <a:ln>
                  <a:noFill/>
                </a:ln>
                <a:effectLst/>
              </a:rPr>
              <a:t>Global population growth is a critical issue influencing economics, urbanization</a:t>
            </a:r>
            <a:endParaRPr lang="en-US" altLang="en-US" sz="2100" b="0" i="0" u="none" strike="noStrike" cap="none" normalizeH="0" baseline="0">
              <a:ln>
                <a:noFill/>
              </a:ln>
              <a:effectLst/>
            </a:endParaRPr>
          </a:p>
          <a:p>
            <a:pPr defTabSz="914400" eaLnBrk="0" fontAlgn="base" hangingPunct="0">
              <a:spcBef>
                <a:spcPct val="0"/>
              </a:spcBef>
              <a:spcAft>
                <a:spcPct val="0"/>
              </a:spcAft>
            </a:pPr>
            <a:r>
              <a:rPr kumimoji="0" lang="en-US" altLang="en-US" sz="2100" b="0" i="0" u="none" strike="noStrike" cap="none" normalizeH="0" baseline="0">
                <a:ln>
                  <a:noFill/>
                </a:ln>
                <a:effectLst/>
              </a:rPr>
              <a:t>and resource planning.</a:t>
            </a:r>
            <a:r>
              <a:rPr lang="en-US" altLang="en-US" sz="2100"/>
              <a:t> Here we..</a:t>
            </a:r>
            <a:endParaRPr lang="en-US" altLang="en-US" sz="2100" b="0" i="0" u="none" strike="noStrike" cap="none" normalizeH="0" baseline="0">
              <a:ln>
                <a:noFill/>
              </a:ln>
              <a:effectLst/>
            </a:endParaRPr>
          </a:p>
          <a:p>
            <a:pPr marL="0" marR="0" lvl="0" indent="0" algn="l" defTabSz="914400" rtl="0" eaLnBrk="0" fontAlgn="base" latinLnBrk="0" hangingPunct="0">
              <a:lnSpc>
                <a:spcPct val="100000"/>
              </a:lnSpc>
              <a:spcBef>
                <a:spcPct val="0"/>
              </a:spcBef>
              <a:spcAft>
                <a:spcPct val="0"/>
              </a:spcAft>
              <a:buClrTx/>
              <a:buSzTx/>
              <a:buChar char="•"/>
              <a:tabLst/>
            </a:pPr>
            <a:endParaRPr lang="en-US" altLang="en-US" sz="2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a:ln>
                  <a:noFill/>
                </a:ln>
                <a:effectLst/>
              </a:rPr>
              <a:t>List objectives:</a:t>
            </a:r>
            <a:endParaRPr lang="en-US" altLang="en-US" sz="2100" b="0" i="0" u="none" strike="noStrike" cap="none" normalizeH="0" baseline="0">
              <a:ln>
                <a:noFill/>
              </a:ln>
              <a:effectLst/>
            </a:endParaRPr>
          </a:p>
          <a:p>
            <a:pPr lvl="1" defTabSz="914400" eaLnBrk="0" fontAlgn="base" hangingPunct="0">
              <a:spcBef>
                <a:spcPct val="0"/>
              </a:spcBef>
              <a:spcAft>
                <a:spcPct val="0"/>
              </a:spcAft>
              <a:buFontTx/>
              <a:buAutoNum type="arabicPeriod"/>
            </a:pPr>
            <a:r>
              <a:rPr lang="en-US" altLang="en-US" sz="2100"/>
              <a:t>Answer questions while Examining</a:t>
            </a:r>
            <a:r>
              <a:rPr kumimoji="0" lang="en-US" altLang="en-US" sz="2100" b="0" i="0" u="none" strike="noStrike" cap="none" normalizeH="0" baseline="0">
                <a:ln>
                  <a:noFill/>
                </a:ln>
                <a:effectLst/>
              </a:rPr>
              <a:t> historical trends in global population distribution.</a:t>
            </a:r>
            <a:endParaRPr lang="en-US" altLang="en-US" sz="2100" b="0" i="0" u="none" strike="noStrike" cap="none" normalizeH="0" baseline="0">
              <a:ln>
                <a:noFill/>
              </a:ln>
              <a:effectLst/>
            </a:endParaRPr>
          </a:p>
          <a:p>
            <a:pPr lvl="1" defTabSz="914400" eaLnBrk="0" fontAlgn="base" hangingPunct="0">
              <a:spcBef>
                <a:spcPct val="0"/>
              </a:spcBef>
              <a:spcAft>
                <a:spcPct val="0"/>
              </a:spcAft>
              <a:buFontTx/>
              <a:buAutoNum type="arabicPeriod" startAt="2"/>
            </a:pPr>
            <a:r>
              <a:rPr kumimoji="0" lang="en-US" altLang="en-US" sz="2100" b="0" i="0" u="none" strike="noStrike" cap="none" normalizeH="0" baseline="0">
                <a:ln>
                  <a:noFill/>
                </a:ln>
                <a:effectLst/>
              </a:rPr>
              <a:t>Identify regions with the </a:t>
            </a:r>
            <a:r>
              <a:rPr lang="en-US" altLang="en-US" sz="2100"/>
              <a:t>abnormal changes for each question</a:t>
            </a:r>
            <a:r>
              <a:rPr kumimoji="0" lang="en-US" altLang="en-US" sz="2100" b="0" i="0" u="none" strike="noStrike" cap="none" normalizeH="0" baseline="0">
                <a:ln>
                  <a:noFill/>
                </a:ln>
                <a:effectLst/>
              </a:rPr>
              <a:t>.</a:t>
            </a:r>
            <a:endParaRPr lang="en-US" altLang="en-US" sz="2100" b="0" i="0" u="none" strike="noStrike" cap="none" normalizeH="0" baseline="0">
              <a:ln>
                <a:noFill/>
              </a:ln>
              <a:effectLst/>
            </a:endParaRPr>
          </a:p>
          <a:p>
            <a:pPr lvl="1" defTabSz="914400" eaLnBrk="0" fontAlgn="base" hangingPunct="0">
              <a:spcBef>
                <a:spcPct val="0"/>
              </a:spcBef>
              <a:spcAft>
                <a:spcPct val="0"/>
              </a:spcAft>
              <a:buFontTx/>
              <a:buAutoNum type="arabicPeriod" startAt="3"/>
            </a:pPr>
            <a:r>
              <a:rPr kumimoji="0" lang="en-US" altLang="en-US" sz="2100" b="0" i="0" u="none" strike="noStrike" cap="none" normalizeH="0" baseline="0">
                <a:ln>
                  <a:noFill/>
                </a:ln>
                <a:effectLst/>
              </a:rPr>
              <a:t>Predict future population dynamics and their implications.</a:t>
            </a:r>
            <a:endParaRPr lang="en-US" altLang="en-US" sz="2100" b="0" i="0" u="none" strike="noStrike" cap="none" normalizeH="0" baseline="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290711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5F3E4C-0165-8E4D-0D22-8533EB9B0947}"/>
              </a:ext>
            </a:extLst>
          </p:cNvPr>
          <p:cNvSpPr txBox="1"/>
          <p:nvPr/>
        </p:nvSpPr>
        <p:spPr>
          <a:xfrm>
            <a:off x="453346" y="528904"/>
            <a:ext cx="11320828" cy="55861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References:</a:t>
            </a:r>
          </a:p>
          <a:p>
            <a:pPr algn="l"/>
            <a:endParaRPr lang="en-US" sz="2100"/>
          </a:p>
          <a:p>
            <a:r>
              <a:rPr lang="en-US" sz="2100">
                <a:latin typeface="Arial"/>
                <a:cs typeface="Arial"/>
              </a:rPr>
              <a:t>Sabri, S.M.; Annuar, N.; Rahman, N.L.A.; </a:t>
            </a:r>
            <a:r>
              <a:rPr lang="en-US" sz="2100" err="1">
                <a:latin typeface="Arial"/>
                <a:cs typeface="Arial"/>
              </a:rPr>
              <a:t>Musairah</a:t>
            </a:r>
            <a:r>
              <a:rPr lang="en-US" sz="2100">
                <a:latin typeface="Arial"/>
                <a:cs typeface="Arial"/>
              </a:rPr>
              <a:t>, S.K.; Mutalib, H.A.; </a:t>
            </a:r>
            <a:r>
              <a:rPr lang="en-US" sz="2100" err="1">
                <a:latin typeface="Arial"/>
                <a:cs typeface="Arial"/>
              </a:rPr>
              <a:t>Subagja</a:t>
            </a:r>
            <a:r>
              <a:rPr lang="en-US" sz="2100">
                <a:latin typeface="Arial"/>
                <a:cs typeface="Arial"/>
              </a:rPr>
              <a:t>, I.K. Major Trends in Ageing Population Research: A Bibliometric Analysis from 2001 to 2021. </a:t>
            </a:r>
            <a:r>
              <a:rPr lang="en-US" sz="2100" i="1">
                <a:latin typeface="Arial"/>
                <a:cs typeface="Arial"/>
              </a:rPr>
              <a:t>Proceedings</a:t>
            </a:r>
            <a:r>
              <a:rPr lang="en-US" sz="2100">
                <a:latin typeface="Arial"/>
                <a:cs typeface="Arial"/>
              </a:rPr>
              <a:t> 2022, </a:t>
            </a:r>
            <a:r>
              <a:rPr lang="en-US" sz="2100" i="1">
                <a:latin typeface="Arial"/>
                <a:cs typeface="Arial"/>
              </a:rPr>
              <a:t>82</a:t>
            </a:r>
            <a:r>
              <a:rPr lang="en-US" sz="2100">
                <a:latin typeface="Arial"/>
                <a:cs typeface="Arial"/>
              </a:rPr>
              <a:t>, 19. https://doi.org/10.3390/proceedings2022082019</a:t>
            </a:r>
            <a:endParaRPr lang="en-US" sz="2100"/>
          </a:p>
          <a:p>
            <a:r>
              <a:rPr lang="en-US" sz="2100">
                <a:ea typeface="+mn-lt"/>
                <a:cs typeface="+mn-lt"/>
                <a:hlinkClick r:id="rId2">
                  <a:extLst>
                    <a:ext uri="{A12FA001-AC4F-418D-AE19-62706E023703}">
                      <ahyp:hlinkClr xmlns:ahyp="http://schemas.microsoft.com/office/drawing/2018/hyperlinkcolor" val="tx"/>
                    </a:ext>
                  </a:extLst>
                </a:hlinkClick>
              </a:rPr>
              <a:t>https://www.un.org/en/global-issues/ageing</a:t>
            </a:r>
          </a:p>
          <a:p>
            <a:endParaRPr lang="en-US" sz="2100"/>
          </a:p>
          <a:p>
            <a:r>
              <a:rPr lang="en-US" sz="2100">
                <a:ea typeface="+mn-lt"/>
                <a:cs typeface="+mn-lt"/>
              </a:rPr>
              <a:t>Kudo, S.; Mutisya, E.; Nagao, M. Population Aging: An Emerging Research Agenda for Sustainable Development. </a:t>
            </a:r>
            <a:r>
              <a:rPr lang="en-US" sz="2100" i="1">
                <a:ea typeface="+mn-lt"/>
                <a:cs typeface="+mn-lt"/>
              </a:rPr>
              <a:t>Soc. Sci.</a:t>
            </a:r>
            <a:r>
              <a:rPr lang="en-US" sz="2100">
                <a:ea typeface="+mn-lt"/>
                <a:cs typeface="+mn-lt"/>
              </a:rPr>
              <a:t> </a:t>
            </a:r>
            <a:r>
              <a:rPr lang="en-US" sz="2100" b="1">
                <a:ea typeface="+mn-lt"/>
                <a:cs typeface="+mn-lt"/>
              </a:rPr>
              <a:t>2015</a:t>
            </a:r>
            <a:r>
              <a:rPr lang="en-US" sz="2100">
                <a:ea typeface="+mn-lt"/>
                <a:cs typeface="+mn-lt"/>
              </a:rPr>
              <a:t>, </a:t>
            </a:r>
            <a:r>
              <a:rPr lang="en-US" sz="2100" i="1">
                <a:ea typeface="+mn-lt"/>
                <a:cs typeface="+mn-lt"/>
              </a:rPr>
              <a:t>4</a:t>
            </a:r>
            <a:r>
              <a:rPr lang="en-US" sz="2100">
                <a:ea typeface="+mn-lt"/>
                <a:cs typeface="+mn-lt"/>
              </a:rPr>
              <a:t>, 940-966. </a:t>
            </a:r>
            <a:r>
              <a:rPr lang="en-US" sz="2100">
                <a:ea typeface="+mn-lt"/>
                <a:cs typeface="+mn-lt"/>
                <a:hlinkClick r:id="rId3">
                  <a:extLst>
                    <a:ext uri="{A12FA001-AC4F-418D-AE19-62706E023703}">
                      <ahyp:hlinkClr xmlns:ahyp="http://schemas.microsoft.com/office/drawing/2018/hyperlinkcolor" val="tx"/>
                    </a:ext>
                  </a:extLst>
                </a:hlinkClick>
              </a:rPr>
              <a:t>https://doi.org/10.3390/socsci4040940</a:t>
            </a:r>
            <a:endParaRPr lang="en-US" sz="2100">
              <a:hlinkClick r:id="rId3">
                <a:extLst>
                  <a:ext uri="{A12FA001-AC4F-418D-AE19-62706E023703}">
                    <ahyp:hlinkClr xmlns:ahyp="http://schemas.microsoft.com/office/drawing/2018/hyperlinkcolor" val="tx"/>
                  </a:ext>
                </a:extLst>
              </a:hlinkClick>
            </a:endParaRPr>
          </a:p>
          <a:p>
            <a:endParaRPr lang="en-US" sz="2100">
              <a:ea typeface="+mn-lt"/>
              <a:cs typeface="+mn-lt"/>
            </a:endParaRPr>
          </a:p>
          <a:p>
            <a:r>
              <a:rPr lang="en-US" sz="2100">
                <a:ea typeface="+mn-lt"/>
                <a:cs typeface="+mn-lt"/>
              </a:rPr>
              <a:t>https://gulfmigration.grc.net/publications/book_grm2017/</a:t>
            </a:r>
            <a:endParaRPr lang="en-US"/>
          </a:p>
          <a:p>
            <a:endParaRPr lang="en-US" sz="2100">
              <a:ea typeface="+mn-lt"/>
              <a:cs typeface="+mn-lt"/>
            </a:endParaRPr>
          </a:p>
          <a:p>
            <a:r>
              <a:rPr lang="en-US" sz="2100">
                <a:ea typeface="+mn-lt"/>
                <a:cs typeface="+mn-lt"/>
                <a:hlinkClick r:id="rId4">
                  <a:extLst>
                    <a:ext uri="{A12FA001-AC4F-418D-AE19-62706E023703}">
                      <ahyp:hlinkClr xmlns:ahyp="http://schemas.microsoft.com/office/drawing/2018/hyperlinkcolor" val="tx"/>
                    </a:ext>
                  </a:extLst>
                </a:hlinkClick>
              </a:rPr>
              <a:t>https://www.un.org/development/desa/pd/sites/www.un.org.development.desa.pd/files/undesa_pd_2024_wpa2023-report.pdf</a:t>
            </a:r>
          </a:p>
          <a:p>
            <a:endParaRPr lang="en-US" sz="2100"/>
          </a:p>
          <a:p>
            <a:endParaRPr lang="en-US" sz="2100"/>
          </a:p>
        </p:txBody>
      </p:sp>
    </p:spTree>
    <p:extLst>
      <p:ext uri="{BB962C8B-B14F-4D97-AF65-F5344CB8AC3E}">
        <p14:creationId xmlns:p14="http://schemas.microsoft.com/office/powerpoint/2010/main" val="2572926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3" name="Google Shape;83;p16"/>
          <p:cNvPicPr preferRelativeResize="0"/>
          <p:nvPr/>
        </p:nvPicPr>
        <p:blipFill rotWithShape="1">
          <a:blip r:embed="rId3">
            <a:alphaModFix/>
          </a:blip>
          <a:srcRect l="11356" r="21994"/>
          <a:stretch/>
        </p:blipFill>
        <p:spPr>
          <a:xfrm>
            <a:off x="7967331" y="1"/>
            <a:ext cx="4224671" cy="6858001"/>
          </a:xfrm>
          <a:prstGeom prst="rect">
            <a:avLst/>
          </a:prstGeom>
          <a:noFill/>
          <a:ln>
            <a:noFill/>
          </a:ln>
        </p:spPr>
      </p:pic>
      <p:sp>
        <p:nvSpPr>
          <p:cNvPr id="84" name="Google Shape;84;p16"/>
          <p:cNvSpPr/>
          <p:nvPr/>
        </p:nvSpPr>
        <p:spPr>
          <a:xfrm>
            <a:off x="111500" y="5932433"/>
            <a:ext cx="866400" cy="8364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pic>
        <p:nvPicPr>
          <p:cNvPr id="85" name="Google Shape;85;p16"/>
          <p:cNvPicPr preferRelativeResize="0"/>
          <p:nvPr/>
        </p:nvPicPr>
        <p:blipFill>
          <a:blip r:embed="rId4">
            <a:alphaModFix/>
          </a:blip>
          <a:stretch>
            <a:fillRect/>
          </a:stretch>
        </p:blipFill>
        <p:spPr>
          <a:xfrm>
            <a:off x="355585" y="6122551"/>
            <a:ext cx="522500" cy="390133"/>
          </a:xfrm>
          <a:prstGeom prst="rect">
            <a:avLst/>
          </a:prstGeom>
          <a:noFill/>
          <a:ln>
            <a:noFill/>
          </a:ln>
        </p:spPr>
      </p:pic>
      <p:sp>
        <p:nvSpPr>
          <p:cNvPr id="2" name="Rectangle 1">
            <a:extLst>
              <a:ext uri="{FF2B5EF4-FFF2-40B4-BE49-F238E27FC236}">
                <a16:creationId xmlns:a16="http://schemas.microsoft.com/office/drawing/2014/main" id="{E63807DA-12FD-F988-5602-AFF41F88E5B9}"/>
              </a:ext>
            </a:extLst>
          </p:cNvPr>
          <p:cNvSpPr/>
          <p:nvPr/>
        </p:nvSpPr>
        <p:spPr>
          <a:xfrm>
            <a:off x="1328545" y="2704298"/>
            <a:ext cx="5027978" cy="1231106"/>
          </a:xfrm>
          <a:prstGeom prst="rect">
            <a:avLst/>
          </a:prstGeom>
          <a:noFill/>
        </p:spPr>
        <p:txBody>
          <a:bodyPr wrap="none" lIns="121920" tIns="60960" rIns="121920" bIns="60960">
            <a:spAutoFit/>
          </a:bodyPr>
          <a:lstStyle/>
          <a:p>
            <a:pPr algn="ctr"/>
            <a:r>
              <a:rPr lang="en" sz="72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endParaRPr lang="en-US" sz="72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Title 3">
            <a:extLst>
              <a:ext uri="{FF2B5EF4-FFF2-40B4-BE49-F238E27FC236}">
                <a16:creationId xmlns:a16="http://schemas.microsoft.com/office/drawing/2014/main" id="{62EC3265-2ACD-34BE-B2F5-5EB0C771F7E6}"/>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166406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EB15D147-00CC-350F-A00E-CC1A75607222}"/>
              </a:ext>
            </a:extLst>
          </p:cNvPr>
          <p:cNvSpPr>
            <a:spLocks noGrp="1" noChangeArrowheads="1"/>
          </p:cNvSpPr>
          <p:nvPr>
            <p:ph type="title"/>
          </p:nvPr>
        </p:nvSpPr>
        <p:spPr bwMode="auto">
          <a:xfrm>
            <a:off x="0" y="681357"/>
            <a:ext cx="11421979"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r>
              <a:rPr kumimoji="0" lang="en-US" altLang="en-US" sz="2800" b="1" i="0" u="none" strike="noStrike" cap="none" normalizeH="0" baseline="0">
                <a:ln>
                  <a:noFill/>
                </a:ln>
                <a:solidFill>
                  <a:schemeClr val="tx1"/>
                </a:solidFill>
                <a:effectLst/>
                <a:latin typeface="+mn-lt"/>
              </a:rPr>
              <a:t>Research Questions</a:t>
            </a:r>
            <a:br>
              <a:rPr lang="en-US" altLang="en-US" sz="2400" b="1" i="0" u="none" strike="noStrike" cap="none" normalizeH="0" baseline="0">
                <a:ln>
                  <a:noFill/>
                </a:ln>
                <a:effectLst/>
                <a:latin typeface="+mn-lt"/>
              </a:rPr>
            </a:br>
            <a:br>
              <a:rPr lang="en-US" altLang="en-US" sz="2400" b="1" i="0" u="none" strike="noStrike" cap="none" normalizeH="0" baseline="0">
                <a:ln>
                  <a:noFill/>
                </a:ln>
                <a:effectLst/>
                <a:latin typeface="+mn-lt"/>
              </a:rPr>
            </a:br>
            <a:br>
              <a:rPr lang="en-US" altLang="en-US" sz="2400" b="1" i="0" u="none" strike="noStrike" cap="none" normalizeH="0" baseline="0">
                <a:ln>
                  <a:noFill/>
                </a:ln>
                <a:effectLst/>
                <a:latin typeface="+mn-lt"/>
              </a:rPr>
            </a:br>
            <a:r>
              <a:rPr kumimoji="0" lang="en-US" sz="2400" b="0" i="0" u="none" strike="noStrike" cap="none" normalizeH="0" baseline="0">
                <a:ln>
                  <a:noFill/>
                </a:ln>
                <a:effectLst/>
                <a:ea typeface="+mj-lt"/>
                <a:cs typeface="+mj-lt"/>
              </a:rPr>
              <a:t>1.</a:t>
            </a:r>
            <a:r>
              <a:rPr lang="en-US" sz="2400">
                <a:ea typeface="+mj-lt"/>
                <a:cs typeface="+mj-lt"/>
              </a:rPr>
              <a:t>Population</a:t>
            </a:r>
            <a:r>
              <a:rPr kumimoji="0" lang="en-US" sz="2400" b="0" i="0" u="none" strike="noStrike" cap="none" normalizeH="0" baseline="0">
                <a:ln>
                  <a:noFill/>
                </a:ln>
                <a:effectLst/>
                <a:ea typeface="+mj-lt"/>
                <a:cs typeface="+mj-lt"/>
              </a:rPr>
              <a:t> growth </a:t>
            </a:r>
            <a:r>
              <a:rPr lang="en-US" sz="2400">
                <a:ea typeface="+mj-lt"/>
                <a:cs typeface="+mj-lt"/>
              </a:rPr>
              <a:t>trends for </a:t>
            </a:r>
            <a:r>
              <a:rPr kumimoji="0" lang="en-US" sz="2400" b="0" i="0" u="none" strike="noStrike" cap="none" normalizeH="0" baseline="0">
                <a:ln>
                  <a:noFill/>
                </a:ln>
                <a:effectLst/>
                <a:ea typeface="+mj-lt"/>
                <a:cs typeface="+mj-lt"/>
              </a:rPr>
              <a:t>individual countries over </a:t>
            </a:r>
            <a:r>
              <a:rPr lang="en-US" sz="2400">
                <a:ea typeface="+mj-lt"/>
                <a:cs typeface="+mj-lt"/>
              </a:rPr>
              <a:t>time?</a:t>
            </a:r>
            <a:r>
              <a:rPr lang="en-US" sz="2400">
                <a:latin typeface="Arial"/>
                <a:ea typeface="+mj-lt"/>
                <a:cs typeface="Arial"/>
              </a:rPr>
              <a:t> </a:t>
            </a:r>
            <a:br>
              <a:rPr lang="en-US" sz="2400">
                <a:latin typeface="Arial"/>
                <a:ea typeface="+mj-lt"/>
                <a:cs typeface="Arial"/>
              </a:rPr>
            </a:br>
            <a:r>
              <a:rPr lang="en-US" sz="2400">
                <a:latin typeface="Arial"/>
                <a:ea typeface="+mj-lt"/>
                <a:cs typeface="Arial"/>
              </a:rPr>
              <a:t>  </a:t>
            </a:r>
            <a:br>
              <a:rPr lang="en-US" sz="2400">
                <a:latin typeface="Arial"/>
                <a:ea typeface="+mj-lt"/>
                <a:cs typeface="Arial"/>
              </a:rPr>
            </a:br>
            <a:r>
              <a:rPr lang="en-US" sz="2400">
                <a:latin typeface="Arial"/>
                <a:ea typeface="+mj-lt"/>
                <a:cs typeface="Arial"/>
              </a:rPr>
              <a:t> </a:t>
            </a:r>
            <a:r>
              <a:rPr kumimoji="0" lang="en-US" sz="2400" b="0" i="0" u="none" strike="noStrike" cap="none" normalizeH="0" baseline="0">
                <a:ln>
                  <a:noFill/>
                </a:ln>
                <a:effectLst/>
                <a:ea typeface="+mj-lt"/>
                <a:cs typeface="+mj-lt"/>
              </a:rPr>
              <a:t>2.</a:t>
            </a:r>
            <a:r>
              <a:rPr lang="en-US" sz="2400">
                <a:ea typeface="+mj-lt"/>
                <a:cs typeface="+mj-lt"/>
              </a:rPr>
              <a:t>How are the country population divided and how are these division dominances effect</a:t>
            </a:r>
            <a:r>
              <a:rPr kumimoji="0" lang="en-US" sz="2400" b="0" i="0" u="none" strike="noStrike" cap="none" normalizeH="0" baseline="0">
                <a:ln>
                  <a:noFill/>
                </a:ln>
                <a:effectLst/>
                <a:ea typeface="+mj-lt"/>
                <a:cs typeface="+mj-lt"/>
              </a:rPr>
              <a:t> the </a:t>
            </a:r>
            <a:r>
              <a:rPr lang="en-US" sz="2400">
                <a:ea typeface="+mj-lt"/>
                <a:cs typeface="+mj-lt"/>
              </a:rPr>
              <a:t>country at its level</a:t>
            </a:r>
            <a:r>
              <a:rPr kumimoji="0" lang="en-US" sz="2400" b="0" i="0" u="none" strike="noStrike" cap="none" normalizeH="0" baseline="0">
                <a:ln>
                  <a:noFill/>
                </a:ln>
                <a:effectLst/>
                <a:ea typeface="+mj-lt"/>
                <a:cs typeface="+mj-lt"/>
              </a:rPr>
              <a:t>?</a:t>
            </a:r>
            <a:br>
              <a:rPr lang="en-US" sz="2400">
                <a:ea typeface="+mj-lt"/>
                <a:cs typeface="+mj-lt"/>
              </a:rPr>
            </a:br>
            <a:endParaRPr lang="en-US" altLang="en-US" sz="2400">
              <a:ea typeface="+mj-lt"/>
              <a:cs typeface="+mj-lt"/>
            </a:endParaRPr>
          </a:p>
          <a:p>
            <a:pPr defTabSz="914400"/>
            <a:r>
              <a:rPr kumimoji="0" lang="en-US" sz="2400" b="0" i="0" u="none" strike="noStrike" cap="none" normalizeH="0" baseline="0">
                <a:ln>
                  <a:noFill/>
                </a:ln>
                <a:effectLst/>
                <a:ea typeface="+mj-lt"/>
                <a:cs typeface="+mj-lt"/>
              </a:rPr>
              <a:t>3.</a:t>
            </a:r>
            <a:r>
              <a:rPr lang="en-US" sz="2400">
                <a:ea typeface="+mj-lt"/>
                <a:cs typeface="+mj-lt"/>
              </a:rPr>
              <a:t> </a:t>
            </a:r>
            <a:r>
              <a:rPr kumimoji="0" lang="en-US" sz="2400" b="0" i="0" u="none" strike="noStrike" cap="none" normalizeH="0" baseline="0">
                <a:ln>
                  <a:noFill/>
                </a:ln>
                <a:effectLst/>
                <a:ea typeface="+mj-lt"/>
                <a:cs typeface="+mj-lt"/>
              </a:rPr>
              <a:t>How </a:t>
            </a:r>
            <a:r>
              <a:rPr lang="en-US" sz="2400">
                <a:ea typeface="+mj-lt"/>
                <a:cs typeface="+mj-lt"/>
              </a:rPr>
              <a:t>do population demographics, such as gender ratio and birth estimates, vary across different </a:t>
            </a:r>
            <a:r>
              <a:rPr kumimoji="0" lang="en-US" sz="2400" b="0" i="0" u="none" strike="noStrike" cap="none" normalizeH="0" baseline="0">
                <a:ln>
                  <a:noFill/>
                </a:ln>
                <a:effectLst/>
                <a:ea typeface="+mj-lt"/>
                <a:cs typeface="+mj-lt"/>
              </a:rPr>
              <a:t>countries</a:t>
            </a:r>
            <a:r>
              <a:rPr lang="en-US" sz="2400">
                <a:ea typeface="+mj-lt"/>
                <a:cs typeface="+mj-lt"/>
              </a:rPr>
              <a:t> and over time?</a:t>
            </a:r>
            <a:br>
              <a:rPr lang="en-US" sz="2400">
                <a:ea typeface="+mj-lt"/>
                <a:cs typeface="+mj-lt"/>
              </a:rPr>
            </a:br>
            <a:endParaRPr lang="en-US" sz="2400">
              <a:ea typeface="+mj-lt"/>
              <a:cs typeface="+mj-lt"/>
            </a:endParaRPr>
          </a:p>
          <a:p>
            <a:pPr defTabSz="914400"/>
            <a:r>
              <a:rPr kumimoji="0" lang="en-US" sz="2400" b="0" i="0" u="none" strike="noStrike" cap="none" normalizeH="0" baseline="0">
                <a:ln>
                  <a:noFill/>
                </a:ln>
                <a:effectLst/>
                <a:ea typeface="+mj-lt"/>
                <a:cs typeface="+mj-lt"/>
              </a:rPr>
              <a:t>4.</a:t>
            </a:r>
            <a:r>
              <a:rPr lang="en-US" sz="2400">
                <a:ea typeface="+mj-lt"/>
                <a:cs typeface="+mj-lt"/>
              </a:rPr>
              <a:t>How do birth and death rates impact population growth, and what are the economic implications for countries with varying dependency ratios?</a:t>
            </a:r>
          </a:p>
          <a:p>
            <a:pPr marL="0" marR="0" lvl="0" indent="0" algn="l" defTabSz="914400">
              <a:lnSpc>
                <a:spcPct val="100000"/>
              </a:lnSpc>
              <a:spcBef>
                <a:spcPct val="0"/>
              </a:spcBef>
              <a:spcAft>
                <a:spcPct val="0"/>
              </a:spcAft>
              <a:buClrTx/>
              <a:buSzTx/>
              <a:buFontTx/>
              <a:buNone/>
              <a:tabLst/>
            </a:pPr>
            <a:endParaRPr lang="en-US" altLang="en-US" sz="2400" b="1" i="0" u="none" strike="noStrike" cap="none" normalizeH="0" baseline="0">
              <a:ln>
                <a:noFill/>
              </a:ln>
              <a:effectLst/>
              <a:latin typeface="+mn-lt"/>
            </a:endParaRPr>
          </a:p>
        </p:txBody>
      </p:sp>
    </p:spTree>
    <p:extLst>
      <p:ext uri="{BB962C8B-B14F-4D97-AF65-F5344CB8AC3E}">
        <p14:creationId xmlns:p14="http://schemas.microsoft.com/office/powerpoint/2010/main" val="3008945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6D018DE-E6FC-4F61-48BE-089941E63066}"/>
              </a:ext>
            </a:extLst>
          </p:cNvPr>
          <p:cNvSpPr txBox="1"/>
          <p:nvPr/>
        </p:nvSpPr>
        <p:spPr>
          <a:xfrm>
            <a:off x="609600" y="721895"/>
            <a:ext cx="6785811" cy="1477328"/>
          </a:xfrm>
          <a:prstGeom prst="rect">
            <a:avLst/>
          </a:prstGeom>
          <a:noFill/>
        </p:spPr>
        <p:txBody>
          <a:bodyPr wrap="square" rtlCol="0">
            <a:spAutoFit/>
          </a:bodyPr>
          <a:lstStyle/>
          <a:p>
            <a:r>
              <a:rPr lang="en-IN"/>
              <a:t>    </a:t>
            </a:r>
          </a:p>
          <a:p>
            <a:endParaRPr lang="en-IN"/>
          </a:p>
          <a:p>
            <a:endParaRPr lang="en-IN"/>
          </a:p>
          <a:p>
            <a:endParaRPr lang="en-IN"/>
          </a:p>
          <a:p>
            <a:endParaRPr lang="en-IN"/>
          </a:p>
        </p:txBody>
      </p:sp>
      <p:sp>
        <p:nvSpPr>
          <p:cNvPr id="11" name="TextBox 10">
            <a:extLst>
              <a:ext uri="{FF2B5EF4-FFF2-40B4-BE49-F238E27FC236}">
                <a16:creationId xmlns:a16="http://schemas.microsoft.com/office/drawing/2014/main" id="{45A08992-9A2C-F164-B08E-75D9974C2E03}"/>
              </a:ext>
            </a:extLst>
          </p:cNvPr>
          <p:cNvSpPr txBox="1"/>
          <p:nvPr/>
        </p:nvSpPr>
        <p:spPr>
          <a:xfrm>
            <a:off x="117988" y="1258530"/>
            <a:ext cx="11071122" cy="3785652"/>
          </a:xfrm>
          <a:prstGeom prst="rect">
            <a:avLst/>
          </a:prstGeom>
          <a:noFill/>
        </p:spPr>
        <p:txBody>
          <a:bodyPr wrap="square" lIns="91440" tIns="45720" rIns="91440" bIns="45720" anchor="t">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2400" b="1"/>
              <a:t>Data Source</a:t>
            </a:r>
            <a:br>
              <a:rPr lang="en-US" altLang="en-US" sz="1800" b="1" i="0" u="none" strike="noStrike" cap="none" normalizeH="0" baseline="0">
                <a:ln>
                  <a:noFill/>
                </a:ln>
                <a:effectLst/>
              </a:rPr>
            </a:br>
            <a:br>
              <a:rPr lang="en-US" altLang="en-US" sz="1800" b="1" i="0" u="none" strike="noStrike" cap="none" normalizeH="0" baseline="0">
                <a:ln>
                  <a:noFill/>
                </a:ln>
                <a:effectLst/>
              </a:rPr>
            </a:br>
            <a:endParaRPr lang="en-US" altLang="en-US" b="1" i="0" u="none" strike="noStrike" cap="none" normalizeH="0" baseline="0">
              <a:ln>
                <a:noFill/>
              </a:ln>
              <a:effectLst/>
            </a:endParaRPr>
          </a:p>
          <a:p>
            <a:pPr marL="0" marR="0" lvl="0" indent="0" algn="l" defTabSz="914400" rtl="0" eaLnBrk="0" fontAlgn="base" latinLnBrk="0" hangingPunct="0">
              <a:lnSpc>
                <a:spcPct val="100000"/>
              </a:lnSpc>
              <a:spcBef>
                <a:spcPct val="0"/>
              </a:spcBef>
              <a:spcAft>
                <a:spcPct val="0"/>
              </a:spcAft>
              <a:buClrTx/>
              <a:buSzTx/>
              <a:tabLst/>
            </a:pPr>
            <a:endParaRPr lang="en-US" altLang="en-US" sz="1800" b="0" i="0" u="none" strike="noStrike" cap="none" normalizeH="0" baseline="0">
              <a:ln>
                <a:noFill/>
              </a:ln>
              <a:effectLst/>
              <a:latin typeface="Arial" panose="020B0604020202020204" pitchFamily="34" charset="0"/>
              <a:cs typeface="Arial" panose="020B0604020202020204" pitchFamily="34" charset="0"/>
            </a:endParaRPr>
          </a:p>
          <a:p>
            <a:pPr defTabSz="914400" eaLnBrk="0" fontAlgn="base" hangingPunct="0">
              <a:spcBef>
                <a:spcPct val="0"/>
              </a:spcBef>
              <a:spcAft>
                <a:spcPct val="0"/>
              </a:spcAft>
            </a:pPr>
            <a:r>
              <a:rPr kumimoji="0" lang="en-US" altLang="en-US" sz="1800" b="0" i="0" u="none" strike="noStrike" cap="none" normalizeH="0" baseline="0">
                <a:ln>
                  <a:noFill/>
                </a:ln>
                <a:effectLst/>
                <a:latin typeface="Arial"/>
                <a:cs typeface="Arial"/>
              </a:rPr>
              <a:t>Link: </a:t>
            </a:r>
            <a:r>
              <a:rPr lang="en-US" altLang="en-US">
                <a:solidFill>
                  <a:schemeClr val="bg2">
                    <a:lumMod val="40000"/>
                    <a:lumOff val="60000"/>
                  </a:schemeClr>
                </a:solidFill>
                <a:latin typeface="Arial"/>
                <a:cs typeface="Arial"/>
                <a:hlinkClick r:id="rId2">
                  <a:extLst>
                    <a:ext uri="{A12FA001-AC4F-418D-AE19-62706E023703}">
                      <ahyp:hlinkClr xmlns:ahyp="http://schemas.microsoft.com/office/drawing/2018/hyperlinkcolor" val="tx"/>
                    </a:ext>
                  </a:extLst>
                </a:hlinkClick>
              </a:rPr>
              <a:t>Data Source</a:t>
            </a:r>
            <a:endParaRPr kumimoji="0" lang="en-US" altLang="en-US" sz="1800" b="0" i="0" u="none" strike="noStrike" cap="none" normalizeH="0" baseline="0">
              <a:ln>
                <a:noFill/>
              </a:ln>
              <a:solidFill>
                <a:schemeClr val="bg2">
                  <a:lumMod val="40000"/>
                  <a:lumOff val="6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a:latin typeface="Arial" panose="020B0604020202020204" pitchFamily="34" charset="0"/>
            </a:endParaRPr>
          </a:p>
          <a:p>
            <a:pPr marL="285750" indent="-285750" defTabSz="914400">
              <a:buFont typeface="Arial"/>
              <a:buChar char="•"/>
            </a:pPr>
            <a:r>
              <a:rPr lang="en-US">
                <a:ea typeface="+mn-lt"/>
                <a:cs typeface="+mn-lt"/>
              </a:rPr>
              <a:t>Data collected from global organizations like the United Nations and World Bank.</a:t>
            </a:r>
            <a:endParaRPr lang="en-US"/>
          </a:p>
          <a:p>
            <a:pPr marL="285750" indent="-285750" defTabSz="914400">
              <a:buFont typeface="Arial"/>
              <a:buChar char="•"/>
            </a:pPr>
            <a:endParaRPr lang="en-US">
              <a:ea typeface="+mn-lt"/>
              <a:cs typeface="+mn-lt"/>
            </a:endParaRPr>
          </a:p>
          <a:p>
            <a:pPr marL="285750" indent="-285750" defTabSz="914400">
              <a:buFont typeface="Arial"/>
              <a:buChar char="•"/>
            </a:pPr>
            <a:r>
              <a:rPr lang="en-US">
                <a:ea typeface="+mn-lt"/>
                <a:cs typeface="+mn-lt"/>
              </a:rPr>
              <a:t>Includes </a:t>
            </a:r>
            <a:r>
              <a:rPr kumimoji="0" lang="en-US" sz="1800" b="0" i="0" u="none" strike="noStrike" cap="none" normalizeH="0" baseline="0">
                <a:ln>
                  <a:noFill/>
                </a:ln>
                <a:effectLst/>
                <a:ea typeface="+mn-lt"/>
                <a:cs typeface="+mn-lt"/>
              </a:rPr>
              <a:t>population </a:t>
            </a:r>
            <a:r>
              <a:rPr lang="en-US">
                <a:ea typeface="+mn-lt"/>
                <a:cs typeface="+mn-lt"/>
              </a:rPr>
              <a:t>counts by year, country and region grouped age-wise population from 1950 to 2021.</a:t>
            </a:r>
            <a:endParaRPr lang="en-US"/>
          </a:p>
          <a:p>
            <a:pPr defTabSz="914400"/>
            <a:endParaRPr lang="en-US">
              <a:ea typeface="+mn-lt"/>
              <a:cs typeface="+mn-lt"/>
            </a:endParaRPr>
          </a:p>
          <a:p>
            <a:pPr marL="285750" indent="-285750" defTabSz="914400">
              <a:buFont typeface="Arial"/>
              <a:buChar char="•"/>
            </a:pPr>
            <a:r>
              <a:rPr lang="en-US">
                <a:ea typeface="+mn-lt"/>
                <a:cs typeface="+mn-lt"/>
              </a:rPr>
              <a:t>Data is Reliable and standardized for international comparisons.</a:t>
            </a:r>
            <a:endParaRPr lang="en-US" sz="1800" b="0" i="0" u="none" strike="noStrike" cap="none" normalizeH="0" baseline="0">
              <a:ln>
                <a:noFill/>
              </a:ln>
              <a:effectLst/>
              <a:latin typeface="Century Gothic"/>
              <a:cs typeface="Arial"/>
            </a:endParaRPr>
          </a:p>
          <a:p>
            <a:pPr defTabSz="914400">
              <a:spcBef>
                <a:spcPct val="0"/>
              </a:spcBef>
              <a:spcAft>
                <a:spcPct val="0"/>
              </a:spcAft>
            </a:pPr>
            <a:endParaRPr lang="en-US" altLang="en-US">
              <a:latin typeface="Arial"/>
              <a:cs typeface="Arial"/>
            </a:endParaRPr>
          </a:p>
        </p:txBody>
      </p:sp>
    </p:spTree>
    <p:extLst>
      <p:ext uri="{BB962C8B-B14F-4D97-AF65-F5344CB8AC3E}">
        <p14:creationId xmlns:p14="http://schemas.microsoft.com/office/powerpoint/2010/main" val="2453650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E22BFD-4D07-297E-483A-F25ACBBFEAA2}"/>
              </a:ext>
            </a:extLst>
          </p:cNvPr>
          <p:cNvSpPr txBox="1"/>
          <p:nvPr/>
        </p:nvSpPr>
        <p:spPr>
          <a:xfrm>
            <a:off x="-2060" y="214183"/>
            <a:ext cx="11033995" cy="68326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Segoe UI"/>
              </a:rPr>
              <a:t>1: </a:t>
            </a:r>
            <a:r>
              <a:rPr lang="en-US" sz="2400" b="1">
                <a:ea typeface="+mn-lt"/>
                <a:cs typeface="+mn-lt"/>
              </a:rPr>
              <a:t>Population growth trends for individual countries over time</a:t>
            </a:r>
            <a:r>
              <a:rPr lang="en-US" sz="2400">
                <a:ea typeface="+mn-lt"/>
                <a:cs typeface="+mn-lt"/>
              </a:rPr>
              <a:t> </a:t>
            </a:r>
            <a:br>
              <a:rPr lang="en-US" sz="2400">
                <a:cs typeface="Segoe UI"/>
              </a:rPr>
            </a:br>
            <a:r>
              <a:rPr lang="en-US">
                <a:cs typeface="Segoe UI"/>
              </a:rPr>
              <a:t>​</a:t>
            </a:r>
            <a:br>
              <a:rPr lang="en-US">
                <a:cs typeface="Segoe UI"/>
              </a:rPr>
            </a:br>
            <a:r>
              <a:rPr lang="en-US">
                <a:cs typeface="Segoe UI"/>
              </a:rPr>
              <a:t>The Map provides the concentration of population around the globe for the year 2021 and </a:t>
            </a:r>
          </a:p>
          <a:p>
            <a:r>
              <a:rPr lang="en-US">
                <a:cs typeface="Segoe UI"/>
              </a:rPr>
              <a:t>the scale measures </a:t>
            </a:r>
            <a:r>
              <a:rPr lang="en-US" err="1">
                <a:cs typeface="Segoe UI"/>
              </a:rPr>
              <a:t>upto</a:t>
            </a:r>
            <a:r>
              <a:rPr lang="en-US">
                <a:cs typeface="Segoe UI"/>
              </a:rPr>
              <a:t> 1.4 Billion, which is the population of China, India each.,</a:t>
            </a:r>
          </a:p>
          <a:p>
            <a:r>
              <a:rPr lang="en-US">
                <a:cs typeface="Segoe UI"/>
              </a:rPr>
              <a:t> </a:t>
            </a:r>
            <a:r>
              <a:rPr lang="en-US">
                <a:ea typeface="+mn-lt"/>
                <a:cs typeface="+mn-lt"/>
                <a:hlinkClick r:id="rId2"/>
              </a:rPr>
              <a:t>Code-File</a:t>
            </a:r>
            <a:r>
              <a:rPr lang="en-US">
                <a:ea typeface="+mn-lt"/>
                <a:cs typeface="+mn-lt"/>
              </a:rPr>
              <a:t> link</a:t>
            </a:r>
            <a:endParaRPr lang="en-US"/>
          </a:p>
          <a:p>
            <a:r>
              <a:rPr lang="en-US">
                <a:latin typeface="Arial"/>
                <a:cs typeface="Segoe UI"/>
              </a:rPr>
              <a:t>​</a:t>
            </a:r>
          </a:p>
          <a:p>
            <a:endParaRPr lang="en-US">
              <a:latin typeface="Arial"/>
              <a:cs typeface="Segoe UI"/>
            </a:endParaRPr>
          </a:p>
          <a:p>
            <a:endParaRPr lang="en-US">
              <a:latin typeface="Arial"/>
              <a:cs typeface="Segoe UI"/>
            </a:endParaRPr>
          </a:p>
          <a:p>
            <a:endParaRPr lang="en-US">
              <a:latin typeface="Arial"/>
              <a:cs typeface="Segoe UI"/>
            </a:endParaRPr>
          </a:p>
          <a:p>
            <a:endParaRPr lang="en-US">
              <a:latin typeface="Arial"/>
              <a:cs typeface="Segoe UI"/>
            </a:endParaRPr>
          </a:p>
          <a:p>
            <a:endParaRPr lang="en-US">
              <a:latin typeface="Arial"/>
              <a:cs typeface="Segoe UI"/>
            </a:endParaRPr>
          </a:p>
          <a:p>
            <a:endParaRPr lang="en-US">
              <a:latin typeface="Arial"/>
              <a:cs typeface="Segoe UI"/>
            </a:endParaRPr>
          </a:p>
          <a:p>
            <a:endParaRPr lang="en-US">
              <a:latin typeface="Arial"/>
              <a:cs typeface="Segoe UI"/>
            </a:endParaRPr>
          </a:p>
          <a:p>
            <a:endParaRPr lang="en-US">
              <a:latin typeface="Arial"/>
              <a:cs typeface="Segoe UI"/>
            </a:endParaRPr>
          </a:p>
          <a:p>
            <a:endParaRPr lang="en-US">
              <a:latin typeface="Arial"/>
              <a:cs typeface="Segoe UI"/>
            </a:endParaRPr>
          </a:p>
          <a:p>
            <a:endParaRPr lang="en-US">
              <a:latin typeface="Arial"/>
              <a:cs typeface="Segoe UI"/>
            </a:endParaRPr>
          </a:p>
          <a:p>
            <a:endParaRPr lang="en-US">
              <a:latin typeface="Arial"/>
              <a:cs typeface="Segoe UI"/>
            </a:endParaRPr>
          </a:p>
          <a:p>
            <a:endParaRPr lang="en-US">
              <a:latin typeface="Arial"/>
              <a:cs typeface="Segoe UI"/>
            </a:endParaRPr>
          </a:p>
          <a:p>
            <a:endParaRPr lang="en-US">
              <a:latin typeface="Arial"/>
              <a:cs typeface="Segoe UI"/>
            </a:endParaRPr>
          </a:p>
          <a:p>
            <a:endParaRPr lang="en-US">
              <a:latin typeface="Arial"/>
              <a:cs typeface="Segoe UI"/>
            </a:endParaRPr>
          </a:p>
          <a:p>
            <a:endParaRPr lang="en-US">
              <a:latin typeface="Arial"/>
              <a:cs typeface="Segoe UI"/>
            </a:endParaRPr>
          </a:p>
          <a:p>
            <a:endParaRPr lang="en-US">
              <a:latin typeface="Arial"/>
              <a:cs typeface="Segoe UI"/>
            </a:endParaRPr>
          </a:p>
          <a:p>
            <a:endParaRPr lang="en-US">
              <a:latin typeface="Arial"/>
              <a:cs typeface="Segoe UI"/>
            </a:endParaRPr>
          </a:p>
          <a:p>
            <a:endParaRPr lang="en-US">
              <a:latin typeface="Arial"/>
              <a:cs typeface="Segoe UI"/>
            </a:endParaRPr>
          </a:p>
        </p:txBody>
      </p:sp>
      <p:pic>
        <p:nvPicPr>
          <p:cNvPr id="5" name="Picture 4" descr="A map of the world&#10;&#10;Description automatically generated">
            <a:extLst>
              <a:ext uri="{FF2B5EF4-FFF2-40B4-BE49-F238E27FC236}">
                <a16:creationId xmlns:a16="http://schemas.microsoft.com/office/drawing/2014/main" id="{67C539BC-D24E-B01F-83E3-7489B23E889C}"/>
              </a:ext>
            </a:extLst>
          </p:cNvPr>
          <p:cNvPicPr>
            <a:picLocks noChangeAspect="1"/>
          </p:cNvPicPr>
          <p:nvPr/>
        </p:nvPicPr>
        <p:blipFill>
          <a:blip r:embed="rId3"/>
          <a:stretch>
            <a:fillRect/>
          </a:stretch>
        </p:blipFill>
        <p:spPr>
          <a:xfrm>
            <a:off x="1229" y="1874125"/>
            <a:ext cx="12189541" cy="5000625"/>
          </a:xfrm>
          <a:prstGeom prst="rect">
            <a:avLst/>
          </a:prstGeom>
        </p:spPr>
      </p:pic>
    </p:spTree>
    <p:extLst>
      <p:ext uri="{BB962C8B-B14F-4D97-AF65-F5344CB8AC3E}">
        <p14:creationId xmlns:p14="http://schemas.microsoft.com/office/powerpoint/2010/main" val="1549689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numbers and lines&#10;&#10;Description automatically generated">
            <a:extLst>
              <a:ext uri="{FF2B5EF4-FFF2-40B4-BE49-F238E27FC236}">
                <a16:creationId xmlns:a16="http://schemas.microsoft.com/office/drawing/2014/main" id="{DEE6CBDE-EEA3-60E9-1B57-54B10E54F923}"/>
              </a:ext>
            </a:extLst>
          </p:cNvPr>
          <p:cNvPicPr>
            <a:picLocks noChangeAspect="1"/>
          </p:cNvPicPr>
          <p:nvPr/>
        </p:nvPicPr>
        <p:blipFill>
          <a:blip r:embed="rId4"/>
          <a:stretch>
            <a:fillRect/>
          </a:stretch>
        </p:blipFill>
        <p:spPr>
          <a:xfrm>
            <a:off x="22413" y="2286000"/>
            <a:ext cx="12169587" cy="4571999"/>
          </a:xfrm>
          <a:prstGeom prst="rect">
            <a:avLst/>
          </a:prstGeom>
        </p:spPr>
      </p:pic>
      <p:sp>
        <p:nvSpPr>
          <p:cNvPr id="3" name="TextBox 2">
            <a:extLst>
              <a:ext uri="{FF2B5EF4-FFF2-40B4-BE49-F238E27FC236}">
                <a16:creationId xmlns:a16="http://schemas.microsoft.com/office/drawing/2014/main" id="{C7BCF9B2-47B4-9EA1-095C-7AFE4BC50C42}"/>
              </a:ext>
            </a:extLst>
          </p:cNvPr>
          <p:cNvSpPr txBox="1"/>
          <p:nvPr/>
        </p:nvSpPr>
        <p:spPr>
          <a:xfrm>
            <a:off x="18535" y="111211"/>
            <a:ext cx="11948983" cy="62786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Segoe UI"/>
              </a:rPr>
              <a:t>1: Relative Population </a:t>
            </a:r>
            <a:r>
              <a:rPr lang="en-US" sz="2400" b="1" err="1">
                <a:cs typeface="Segoe UI"/>
              </a:rPr>
              <a:t>comparision</a:t>
            </a:r>
            <a:r>
              <a:rPr lang="en-US" sz="2400" b="1">
                <a:cs typeface="Segoe UI"/>
              </a:rPr>
              <a:t> with China</a:t>
            </a:r>
            <a:endParaRPr lang="en-US" sz="2400">
              <a:cs typeface="Segoe UI"/>
            </a:endParaRPr>
          </a:p>
          <a:p>
            <a:r>
              <a:rPr lang="en-US">
                <a:cs typeface="Segoe UI"/>
              </a:rPr>
              <a:t>​</a:t>
            </a:r>
            <a:br>
              <a:rPr lang="en-US">
                <a:cs typeface="Segoe UI"/>
              </a:rPr>
            </a:br>
            <a:r>
              <a:rPr lang="en-US">
                <a:cs typeface="Segoe UI"/>
              </a:rPr>
              <a:t>​​</a:t>
            </a:r>
            <a:br>
              <a:rPr lang="en-US">
                <a:cs typeface="Segoe UI"/>
              </a:rPr>
            </a:br>
            <a:r>
              <a:rPr lang="en-US">
                <a:cs typeface="Segoe UI"/>
              </a:rPr>
              <a:t>​​</a:t>
            </a:r>
          </a:p>
          <a:p>
            <a:pPr marL="285750" indent="-285750">
              <a:buFont typeface="Arial"/>
              <a:buChar char="•"/>
            </a:pPr>
            <a:r>
              <a:rPr lang="en-US">
                <a:latin typeface="Arial"/>
                <a:cs typeface="Segoe UI"/>
              </a:rPr>
              <a:t>​​The plot compares growth of population over the years with the highest populated country- China. ​</a:t>
            </a:r>
          </a:p>
          <a:p>
            <a:r>
              <a:rPr lang="en-US">
                <a:latin typeface="Arial"/>
                <a:cs typeface="Segoe UI"/>
              </a:rPr>
              <a:t>​</a:t>
            </a:r>
          </a:p>
          <a:p>
            <a:r>
              <a:rPr lang="en-US">
                <a:latin typeface="Arial"/>
                <a:cs typeface="Segoe UI"/>
              </a:rPr>
              <a:t>​</a:t>
            </a:r>
          </a:p>
          <a:p>
            <a:r>
              <a:rPr lang="en-US">
                <a:latin typeface="Arial"/>
                <a:cs typeface="Segoe UI"/>
              </a:rPr>
              <a:t>​</a:t>
            </a:r>
          </a:p>
          <a:p>
            <a:r>
              <a:rPr lang="en-US">
                <a:latin typeface="Arial"/>
                <a:cs typeface="Segoe UI"/>
              </a:rPr>
              <a:t>​</a:t>
            </a:r>
          </a:p>
          <a:p>
            <a:r>
              <a:rPr lang="en-US">
                <a:latin typeface="Arial"/>
                <a:cs typeface="Segoe UI"/>
              </a:rPr>
              <a:t>​</a:t>
            </a:r>
          </a:p>
          <a:p>
            <a:r>
              <a:rPr lang="en-US">
                <a:latin typeface="Arial"/>
                <a:cs typeface="Segoe UI"/>
              </a:rPr>
              <a:t>​</a:t>
            </a:r>
          </a:p>
          <a:p>
            <a:r>
              <a:rPr lang="en-US">
                <a:latin typeface="Arial"/>
                <a:cs typeface="Segoe UI"/>
              </a:rPr>
              <a:t>​</a:t>
            </a:r>
          </a:p>
          <a:p>
            <a:r>
              <a:rPr lang="en-US">
                <a:latin typeface="Arial"/>
                <a:cs typeface="Segoe UI"/>
              </a:rPr>
              <a:t>​</a:t>
            </a:r>
          </a:p>
          <a:p>
            <a:r>
              <a:rPr lang="en-US">
                <a:latin typeface="Arial"/>
                <a:cs typeface="Segoe UI"/>
              </a:rPr>
              <a:t>​</a:t>
            </a:r>
          </a:p>
          <a:p>
            <a:r>
              <a:rPr lang="en-US">
                <a:latin typeface="Arial"/>
                <a:cs typeface="Segoe UI"/>
              </a:rPr>
              <a:t>​</a:t>
            </a:r>
          </a:p>
          <a:p>
            <a:r>
              <a:rPr lang="en-US">
                <a:latin typeface="Arial"/>
                <a:cs typeface="Segoe UI"/>
              </a:rPr>
              <a:t>​</a:t>
            </a:r>
          </a:p>
          <a:p>
            <a:r>
              <a:rPr lang="en-US">
                <a:latin typeface="Arial"/>
                <a:cs typeface="Segoe UI"/>
              </a:rPr>
              <a:t>​</a:t>
            </a:r>
          </a:p>
          <a:p>
            <a:r>
              <a:rPr lang="en-US">
                <a:latin typeface="Arial"/>
                <a:cs typeface="Segoe UI"/>
              </a:rPr>
              <a:t>​</a:t>
            </a:r>
          </a:p>
          <a:p>
            <a:r>
              <a:rPr lang="en-US">
                <a:latin typeface="Arial"/>
                <a:cs typeface="Segoe UI"/>
              </a:rPr>
              <a:t>​</a:t>
            </a:r>
          </a:p>
          <a:p>
            <a:r>
              <a:rPr lang="en-US">
                <a:latin typeface="Arial"/>
                <a:cs typeface="Segoe UI"/>
              </a:rPr>
              <a:t>​</a:t>
            </a:r>
          </a:p>
          <a:p>
            <a:r>
              <a:rPr lang="en-US">
                <a:latin typeface="Arial"/>
                <a:cs typeface="Segoe UI"/>
              </a:rPr>
              <a:t>​</a:t>
            </a:r>
          </a:p>
          <a:p>
            <a:r>
              <a:rPr lang="en-US">
                <a:latin typeface="Arial"/>
                <a:cs typeface="Segoe UI"/>
              </a:rPr>
              <a:t>​</a:t>
            </a:r>
          </a:p>
        </p:txBody>
      </p:sp>
    </p:spTree>
    <p:extLst>
      <p:ext uri="{BB962C8B-B14F-4D97-AF65-F5344CB8AC3E}">
        <p14:creationId xmlns:p14="http://schemas.microsoft.com/office/powerpoint/2010/main" val="4125438639"/>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different colored circles&#10;&#10;Description automatically generated">
            <a:extLst>
              <a:ext uri="{FF2B5EF4-FFF2-40B4-BE49-F238E27FC236}">
                <a16:creationId xmlns:a16="http://schemas.microsoft.com/office/drawing/2014/main" id="{36F682E1-F2D0-E23F-6B6C-E5E9DFEF4B42}"/>
              </a:ext>
            </a:extLst>
          </p:cNvPr>
          <p:cNvPicPr>
            <a:picLocks noChangeAspect="1"/>
          </p:cNvPicPr>
          <p:nvPr/>
        </p:nvPicPr>
        <p:blipFill>
          <a:blip r:embed="rId2"/>
          <a:stretch>
            <a:fillRect/>
          </a:stretch>
        </p:blipFill>
        <p:spPr>
          <a:xfrm>
            <a:off x="-12491" y="2016848"/>
            <a:ext cx="12203205" cy="4530537"/>
          </a:xfrm>
          <a:prstGeom prst="rect">
            <a:avLst/>
          </a:prstGeom>
        </p:spPr>
      </p:pic>
      <p:sp>
        <p:nvSpPr>
          <p:cNvPr id="3" name="TextBox 2">
            <a:extLst>
              <a:ext uri="{FF2B5EF4-FFF2-40B4-BE49-F238E27FC236}">
                <a16:creationId xmlns:a16="http://schemas.microsoft.com/office/drawing/2014/main" id="{919F24F0-8ED5-C7D4-293C-B350678FDD2B}"/>
              </a:ext>
            </a:extLst>
          </p:cNvPr>
          <p:cNvSpPr txBox="1"/>
          <p:nvPr/>
        </p:nvSpPr>
        <p:spPr>
          <a:xfrm>
            <a:off x="166227" y="332454"/>
            <a:ext cx="991231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1: Relative Population </a:t>
            </a:r>
            <a:r>
              <a:rPr lang="en-US" sz="2400" b="1" err="1"/>
              <a:t>comparision</a:t>
            </a:r>
            <a:r>
              <a:rPr lang="en-US" sz="2400" b="1"/>
              <a:t> without India and China</a:t>
            </a:r>
            <a:endParaRPr lang="en-US"/>
          </a:p>
          <a:p>
            <a:endParaRPr lang="en-US" sz="2400" b="1"/>
          </a:p>
          <a:p>
            <a:pPr marL="285750" indent="-285750">
              <a:buFont typeface="Arial"/>
              <a:buChar char="•"/>
            </a:pPr>
            <a:r>
              <a:rPr lang="en-US"/>
              <a:t>Since the graph had Bunching at millions I have tried removing India and China to observe the characteristics clearly</a:t>
            </a:r>
          </a:p>
        </p:txBody>
      </p:sp>
    </p:spTree>
    <p:extLst>
      <p:ext uri="{BB962C8B-B14F-4D97-AF65-F5344CB8AC3E}">
        <p14:creationId xmlns:p14="http://schemas.microsoft.com/office/powerpoint/2010/main" val="2116741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showing the growth of a number of people&#10;&#10;Description automatically generated">
            <a:extLst>
              <a:ext uri="{FF2B5EF4-FFF2-40B4-BE49-F238E27FC236}">
                <a16:creationId xmlns:a16="http://schemas.microsoft.com/office/drawing/2014/main" id="{B83317D4-EA10-632C-D9D4-B248A55E1C65}"/>
              </a:ext>
            </a:extLst>
          </p:cNvPr>
          <p:cNvPicPr>
            <a:picLocks noChangeAspect="1"/>
          </p:cNvPicPr>
          <p:nvPr/>
        </p:nvPicPr>
        <p:blipFill>
          <a:blip r:embed="rId4"/>
          <a:stretch>
            <a:fillRect/>
          </a:stretch>
        </p:blipFill>
        <p:spPr>
          <a:xfrm>
            <a:off x="643467" y="852679"/>
            <a:ext cx="10905066" cy="5152642"/>
          </a:xfrm>
          <a:prstGeom prst="rect">
            <a:avLst/>
          </a:prstGeom>
        </p:spPr>
      </p:pic>
      <p:sp>
        <p:nvSpPr>
          <p:cNvPr id="9" name="Rectangle 8">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56237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F5D2DB-88EC-2AEE-A410-33BEE46916B4}"/>
              </a:ext>
            </a:extLst>
          </p:cNvPr>
          <p:cNvSpPr txBox="1"/>
          <p:nvPr/>
        </p:nvSpPr>
        <p:spPr>
          <a:xfrm>
            <a:off x="334591" y="334591"/>
            <a:ext cx="1006466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2. How are the country population divided and how are these division dominances effect the country at its level? </a:t>
            </a:r>
            <a:endParaRPr lang="en-US"/>
          </a:p>
        </p:txBody>
      </p:sp>
      <p:pic>
        <p:nvPicPr>
          <p:cNvPr id="8" name="Picture 7" descr="A graph of age groups&#10;&#10;Description automatically generated">
            <a:extLst>
              <a:ext uri="{FF2B5EF4-FFF2-40B4-BE49-F238E27FC236}">
                <a16:creationId xmlns:a16="http://schemas.microsoft.com/office/drawing/2014/main" id="{1624357F-B157-49F6-1902-68F13D868A06}"/>
              </a:ext>
            </a:extLst>
          </p:cNvPr>
          <p:cNvPicPr>
            <a:picLocks noChangeAspect="1"/>
          </p:cNvPicPr>
          <p:nvPr/>
        </p:nvPicPr>
        <p:blipFill>
          <a:blip r:embed="rId2"/>
          <a:stretch>
            <a:fillRect/>
          </a:stretch>
        </p:blipFill>
        <p:spPr>
          <a:xfrm>
            <a:off x="5508171" y="1319887"/>
            <a:ext cx="6672943" cy="2770425"/>
          </a:xfrm>
          <a:prstGeom prst="rect">
            <a:avLst/>
          </a:prstGeom>
        </p:spPr>
      </p:pic>
      <p:pic>
        <p:nvPicPr>
          <p:cNvPr id="9" name="Picture 8" descr="A graph of a number of people&#10;&#10;Description automatically generated">
            <a:extLst>
              <a:ext uri="{FF2B5EF4-FFF2-40B4-BE49-F238E27FC236}">
                <a16:creationId xmlns:a16="http://schemas.microsoft.com/office/drawing/2014/main" id="{8EEDCDE8-7608-ED64-B70C-8D2ED48BAB9A}"/>
              </a:ext>
            </a:extLst>
          </p:cNvPr>
          <p:cNvPicPr>
            <a:picLocks noChangeAspect="1"/>
          </p:cNvPicPr>
          <p:nvPr/>
        </p:nvPicPr>
        <p:blipFill>
          <a:blip r:embed="rId3"/>
          <a:stretch>
            <a:fillRect/>
          </a:stretch>
        </p:blipFill>
        <p:spPr>
          <a:xfrm>
            <a:off x="0" y="4089942"/>
            <a:ext cx="12170228" cy="2771146"/>
          </a:xfrm>
          <a:prstGeom prst="rect">
            <a:avLst/>
          </a:prstGeom>
        </p:spPr>
      </p:pic>
      <p:pic>
        <p:nvPicPr>
          <p:cNvPr id="10" name="Picture 9">
            <a:extLst>
              <a:ext uri="{FF2B5EF4-FFF2-40B4-BE49-F238E27FC236}">
                <a16:creationId xmlns:a16="http://schemas.microsoft.com/office/drawing/2014/main" id="{38630569-C790-0A02-0E36-40E9E923C376}"/>
              </a:ext>
            </a:extLst>
          </p:cNvPr>
          <p:cNvPicPr>
            <a:picLocks noChangeAspect="1"/>
          </p:cNvPicPr>
          <p:nvPr/>
        </p:nvPicPr>
        <p:blipFill>
          <a:blip r:embed="rId4"/>
          <a:stretch>
            <a:fillRect/>
          </a:stretch>
        </p:blipFill>
        <p:spPr>
          <a:xfrm>
            <a:off x="0" y="1321697"/>
            <a:ext cx="5519058" cy="2755919"/>
          </a:xfrm>
          <a:prstGeom prst="rect">
            <a:avLst/>
          </a:prstGeom>
        </p:spPr>
      </p:pic>
    </p:spTree>
    <p:extLst>
      <p:ext uri="{BB962C8B-B14F-4D97-AF65-F5344CB8AC3E}">
        <p14:creationId xmlns:p14="http://schemas.microsoft.com/office/powerpoint/2010/main" val="24612071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D289AE2-D2AE-49D1-AFAC-3A79F6794255}">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Application>Microsoft Office PowerPoint</Application>
  <PresentationFormat>Widescreen</PresentationFormat>
  <Slides>21</Slides>
  <Notes>6</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Ion</vt:lpstr>
      <vt:lpstr>World Population Demographics</vt:lpstr>
      <vt:lpstr>PowerPoint Presentation</vt:lpstr>
      <vt:lpstr>Research Questions   1.Population growth trends for individual countries over time?      2.How are the country population divided and how are these division dominances effect the country at its level?  3. How do population demographics, such as gender ratio and birth estimates, vary across different countries and over time?  4.How do birth and death rates impact population growth, and what are the economic implications for countries with varying dependency ratios?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PowerPoint Presentation</vt:lpstr>
      <vt:lpst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DINESH GADDAM</dc:creator>
  <cp:revision>3</cp:revision>
  <dcterms:created xsi:type="dcterms:W3CDTF">2024-11-27T00:38:51Z</dcterms:created>
  <dcterms:modified xsi:type="dcterms:W3CDTF">2024-12-12T21:33:28Z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